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30"/>
  </p:notesMasterIdLst>
  <p:sldIdLst>
    <p:sldId id="256" r:id="rId5"/>
    <p:sldId id="330" r:id="rId6"/>
    <p:sldId id="349" r:id="rId7"/>
    <p:sldId id="351" r:id="rId8"/>
    <p:sldId id="350" r:id="rId9"/>
    <p:sldId id="353" r:id="rId10"/>
    <p:sldId id="352" r:id="rId11"/>
    <p:sldId id="311" r:id="rId12"/>
    <p:sldId id="313" r:id="rId13"/>
    <p:sldId id="326" r:id="rId14"/>
    <p:sldId id="327" r:id="rId15"/>
    <p:sldId id="328" r:id="rId16"/>
    <p:sldId id="334" r:id="rId17"/>
    <p:sldId id="335" r:id="rId18"/>
    <p:sldId id="336" r:id="rId19"/>
    <p:sldId id="338" r:id="rId20"/>
    <p:sldId id="354" r:id="rId21"/>
    <p:sldId id="339" r:id="rId22"/>
    <p:sldId id="341" r:id="rId23"/>
    <p:sldId id="346" r:id="rId24"/>
    <p:sldId id="355" r:id="rId25"/>
    <p:sldId id="356" r:id="rId26"/>
    <p:sldId id="340" r:id="rId27"/>
    <p:sldId id="344" r:id="rId28"/>
    <p:sldId id="299" r:id="rId29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BB6"/>
    <a:srgbClr val="12385F"/>
    <a:srgbClr val="FFCC4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A0352F-2F43-1644-AE69-B408F804EC1A}" v="68" dt="2024-03-12T11:35:36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1462" autoAdjust="0"/>
  </p:normalViewPr>
  <p:slideViewPr>
    <p:cSldViewPr snapToGrid="0">
      <p:cViewPr varScale="1">
        <p:scale>
          <a:sx n="76" d="100"/>
          <a:sy n="76" d="100"/>
        </p:scale>
        <p:origin x="72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93D75AA-4AC5-B248-8E5E-288F5612FCF2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52A814C-9175-1F40-BD67-E53CFAFD5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5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814C-9175-1F40-BD67-E53CFAFD55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1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приняли эту стратегию в мае, и наша программа предусматривала, что после возвращения из поездки по Ирану в мае, я:</a:t>
            </a:r>
            <a:endParaRPr lang="en-GB" dirty="0" smtClean="0">
              <a:latin typeface="Source Sans Pro"/>
            </a:endParaRPr>
          </a:p>
          <a:p>
            <a:pPr>
              <a:buFontTx/>
              <a:buChar char="-"/>
            </a:pPr>
            <a:r>
              <a:rPr lang="en-GB" b="1" dirty="0" smtClean="0">
                <a:latin typeface="Source Sans Pro"/>
              </a:rPr>
              <a:t>  </a:t>
            </a:r>
            <a:r>
              <a:rPr lang="ru-RU" b="1" dirty="0" smtClean="0"/>
              <a:t>составлю и разработаю предварительный проект руководства</a:t>
            </a:r>
            <a:r>
              <a:rPr lang="en-GB" b="1" dirty="0" smtClean="0">
                <a:latin typeface="Source Sans Pro"/>
              </a:rPr>
              <a:t>, </a:t>
            </a:r>
            <a:endParaRPr lang="en-GB" b="1" dirty="0" smtClean="0">
              <a:latin typeface="Source Sans Pro"/>
            </a:endParaRPr>
          </a:p>
          <a:p>
            <a:pPr>
              <a:buFontTx/>
              <a:buChar char="-"/>
            </a:pPr>
            <a:r>
              <a:rPr lang="en-GB" b="1" dirty="0" smtClean="0">
                <a:latin typeface="Source Sans Pro"/>
              </a:rPr>
              <a:t>  </a:t>
            </a:r>
            <a:r>
              <a:rPr lang="ru-RU" b="1" dirty="0" smtClean="0"/>
              <a:t>в июле в течение 2 недель буду</a:t>
            </a:r>
            <a:r>
              <a:rPr lang="ru-RU" b="1" baseline="0" dirty="0" smtClean="0"/>
              <a:t> обсуждать этот проект на встречах с проектировщиками </a:t>
            </a:r>
            <a:r>
              <a:rPr lang="ru-RU" b="1" dirty="0" smtClean="0"/>
              <a:t>и другими заинтересованными сторонами в каждой из стран</a:t>
            </a:r>
            <a:r>
              <a:rPr lang="en-GB" b="1" dirty="0" smtClean="0">
                <a:latin typeface="Source Sans Pro"/>
              </a:rPr>
              <a:t>.</a:t>
            </a:r>
            <a:r>
              <a:rPr lang="en-GB" dirty="0" smtClean="0">
                <a:latin typeface="Source Sans Pro"/>
              </a:rPr>
              <a:t>  </a:t>
            </a:r>
            <a:endParaRPr lang="en-GB" dirty="0" smtClean="0">
              <a:latin typeface="Source Sans Pro"/>
            </a:endParaRPr>
          </a:p>
          <a:p>
            <a:endParaRPr lang="ru-RU" dirty="0" smtClean="0"/>
          </a:p>
          <a:p>
            <a:r>
              <a:rPr lang="ru-RU" dirty="0" smtClean="0"/>
              <a:t>К сожалению, в начале июня я получил тяжелую травму спины, которая привела к значительному сокращению моего рабочего времени и</a:t>
            </a:r>
            <a:r>
              <a:rPr lang="ru-RU" baseline="0" dirty="0" smtClean="0"/>
              <a:t> невозможности поездок</a:t>
            </a:r>
            <a:r>
              <a:rPr lang="ru-RU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A814C-9175-1F40-BD67-E53CFAFD55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CC9-9A81-A048-914E-CDD1486823CA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2F2-459E-244A-BEA6-1CA28373F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CC9-9A81-A048-914E-CDD1486823CA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2F2-459E-244A-BEA6-1CA28373F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CC9-9A81-A048-914E-CDD1486823CA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2F2-459E-244A-BEA6-1CA28373F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CC9-9A81-A048-914E-CDD1486823CA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2F2-459E-244A-BEA6-1CA28373F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CC9-9A81-A048-914E-CDD1486823CA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2F2-459E-244A-BEA6-1CA28373F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CC9-9A81-A048-914E-CDD1486823CA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2F2-459E-244A-BEA6-1CA28373F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CC9-9A81-A048-914E-CDD1486823CA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2F2-459E-244A-BEA6-1CA28373F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CC9-9A81-A048-914E-CDD1486823CA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2F2-459E-244A-BEA6-1CA28373F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CC9-9A81-A048-914E-CDD1486823CA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2F2-459E-244A-BEA6-1CA28373F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CC9-9A81-A048-914E-CDD1486823CA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2F2-459E-244A-BEA6-1CA28373F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CC9-9A81-A048-914E-CDD1486823CA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2F2-459E-244A-BEA6-1CA28373F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B5CC9-9A81-A048-914E-CDD1486823CA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3F2F2-459E-244A-BEA6-1CA28373F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E29888DA-2138-1FC0-785D-27F2B8B927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-46884" t="49999" r="50000" b="5863"/>
          <a:stretch/>
        </p:blipFill>
        <p:spPr>
          <a:xfrm>
            <a:off x="0" y="19052"/>
            <a:ext cx="12192000" cy="5992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6BD50-B072-79D2-B121-5C4E5DD59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067050"/>
            <a:ext cx="10390909" cy="120015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Review of road design standards and </a:t>
            </a:r>
            <a:r>
              <a:rPr lang="en-GB" sz="40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practices – Part 1</a:t>
            </a:r>
            <a:endParaRPr lang="en-US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0D9FA-B594-58B7-1382-4E0331976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4254500"/>
            <a:ext cx="8591551" cy="51435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CC4D"/>
                </a:solidFill>
                <a:latin typeface="Source Sans Pro" panose="020B0503030403020204" pitchFamily="34" charset="0"/>
              </a:rPr>
              <a:t>Пол Дисней</a:t>
            </a:r>
            <a:endParaRPr lang="en-GB" sz="2800" b="1" dirty="0">
              <a:solidFill>
                <a:srgbClr val="FFCC4D"/>
              </a:solidFill>
              <a:latin typeface="Source Sans Pro" panose="020B0503030403020204" pitchFamily="34" charset="0"/>
            </a:endParaRPr>
          </a:p>
          <a:p>
            <a:pPr algn="l"/>
            <a:endParaRPr lang="en-US" sz="2800" b="1" dirty="0">
              <a:solidFill>
                <a:srgbClr val="FFCC4D"/>
              </a:solidFill>
              <a:latin typeface="Source Sans Pro" panose="020B0503030403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4AFBBDE-1D84-ABDC-1424-B9472FEBEA92}"/>
              </a:ext>
            </a:extLst>
          </p:cNvPr>
          <p:cNvSpPr txBox="1">
            <a:spLocks/>
          </p:cNvSpPr>
          <p:nvPr/>
        </p:nvSpPr>
        <p:spPr>
          <a:xfrm>
            <a:off x="609600" y="4826000"/>
            <a:ext cx="9144000" cy="8655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lang="en-GB" sz="24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Lead Project Expert </a:t>
            </a:r>
          </a:p>
          <a:p>
            <a:pPr algn="l">
              <a:buNone/>
            </a:pPr>
            <a:r>
              <a:rPr lang="en-GB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Highways, Traffic, and Road Safety Consultant - EASST</a:t>
            </a:r>
          </a:p>
          <a:p>
            <a:pPr algn="l"/>
            <a:endParaRPr lang="en-US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1E5DD7-F5D7-03D7-98AC-9D3EFD16D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4ACA6C3-9B69-2F37-86DC-92D3099DDB72}"/>
              </a:ext>
            </a:extLst>
          </p:cNvPr>
          <p:cNvSpPr txBox="1">
            <a:spLocks/>
          </p:cNvSpPr>
          <p:nvPr/>
        </p:nvSpPr>
        <p:spPr>
          <a:xfrm>
            <a:off x="7893052" y="688672"/>
            <a:ext cx="3581825" cy="4365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dirty="0" smtClean="0">
                <a:solidFill>
                  <a:srgbClr val="169BB6"/>
                </a:solidFill>
                <a:latin typeface="Source Sans Pro"/>
                <a:ea typeface="Source Sans Pro"/>
              </a:rPr>
              <a:t>14 </a:t>
            </a:r>
            <a:r>
              <a:rPr lang="ru-RU" sz="2800" b="1" dirty="0" smtClean="0">
                <a:solidFill>
                  <a:srgbClr val="169BB6"/>
                </a:solidFill>
                <a:latin typeface="Source Sans Pro"/>
                <a:ea typeface="Source Sans Pro"/>
              </a:rPr>
              <a:t>ноября</a:t>
            </a:r>
            <a:r>
              <a:rPr lang="en-US" sz="2800" b="1" dirty="0" smtClean="0">
                <a:solidFill>
                  <a:srgbClr val="169BB6"/>
                </a:solidFill>
                <a:latin typeface="Source Sans Pro"/>
                <a:ea typeface="Source Sans Pro"/>
              </a:rPr>
              <a:t> 2024</a:t>
            </a:r>
            <a:endParaRPr lang="en-US" sz="2800" b="1" dirty="0">
              <a:solidFill>
                <a:srgbClr val="169BB6"/>
              </a:solidFill>
              <a:latin typeface="Source Sans Pro"/>
              <a:ea typeface="Source Sans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4B440-A1FC-F895-3855-9FB6E4470845}"/>
              </a:ext>
            </a:extLst>
          </p:cNvPr>
          <p:cNvSpPr txBox="1"/>
          <p:nvPr/>
        </p:nvSpPr>
        <p:spPr>
          <a:xfrm>
            <a:off x="609599" y="2343153"/>
            <a:ext cx="1023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United Nations Economic and Social Commission for Asia and the Pacific</a:t>
            </a:r>
            <a:endParaRPr lang="en-US" sz="24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2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058A56-653E-C7C3-71BC-99D59BFC5FD8}"/>
              </a:ext>
            </a:extLst>
          </p:cNvPr>
          <p:cNvSpPr txBox="1"/>
          <p:nvPr/>
        </p:nvSpPr>
        <p:spPr>
          <a:xfrm>
            <a:off x="843516" y="2863850"/>
            <a:ext cx="1050496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Следующим на повестке стоял вопрос,</a:t>
            </a:r>
          </a:p>
          <a:p>
            <a:r>
              <a:rPr lang="ru-RU" dirty="0">
                <a:solidFill>
                  <a:srgbClr val="12385F"/>
                </a:solidFill>
                <a:latin typeface="Source Sans Pro" panose="020B0503030403020204" pitchFamily="34" charset="0"/>
              </a:rPr>
              <a:t>д</a:t>
            </a:r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олжно ли это руководство по </a:t>
            </a:r>
          </a:p>
          <a:p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проектированию быть комплексным и </a:t>
            </a:r>
          </a:p>
          <a:p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независимым.  Ведь уже существует </a:t>
            </a:r>
          </a:p>
          <a:p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немало подобных документов.</a:t>
            </a:r>
            <a:endParaRPr lang="en-GB" dirty="0" smtClean="0">
              <a:solidFill>
                <a:srgbClr val="12385F"/>
              </a:solidFill>
              <a:latin typeface="Source Sans Pro" panose="020B0503030403020204" pitchFamily="34" charset="0"/>
            </a:endParaRPr>
          </a:p>
          <a:p>
            <a:endParaRPr lang="en-GB" dirty="0" smtClean="0">
              <a:solidFill>
                <a:srgbClr val="12385F"/>
              </a:solidFill>
              <a:latin typeface="Source Sans Pro" panose="020B0503030403020204" pitchFamily="34" charset="0"/>
            </a:endParaRPr>
          </a:p>
          <a:p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Ключевой вопрос – не доступность</a:t>
            </a:r>
          </a:p>
          <a:p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Руководства, а реальная помощь</a:t>
            </a:r>
          </a:p>
          <a:p>
            <a:r>
              <a:rPr lang="ru-RU" dirty="0">
                <a:solidFill>
                  <a:srgbClr val="12385F"/>
                </a:solidFill>
                <a:latin typeface="Source Sans Pro" panose="020B0503030403020204" pitchFamily="34" charset="0"/>
              </a:rPr>
              <a:t>п</a:t>
            </a:r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роектировщикам в интеграции </a:t>
            </a:r>
          </a:p>
          <a:p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Необходимых мер в свои проекты.</a:t>
            </a:r>
            <a:endParaRPr lang="en-GB" dirty="0" smtClean="0">
              <a:solidFill>
                <a:srgbClr val="12385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34B76-B2E8-0CC7-E464-D94CD004530A}"/>
              </a:ext>
            </a:extLst>
          </p:cNvPr>
          <p:cNvSpPr txBox="1"/>
          <p:nvPr/>
        </p:nvSpPr>
        <p:spPr>
          <a:xfrm>
            <a:off x="843517" y="2260563"/>
            <a:ext cx="4864409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3200" b="1" dirty="0" smtClean="0">
                <a:solidFill>
                  <a:srgbClr val="169BB6"/>
                </a:solidFill>
              </a:rPr>
              <a:t>Рекомендуемая стратегия</a:t>
            </a:r>
            <a:endParaRPr lang="en-US" sz="3200" b="1" dirty="0">
              <a:solidFill>
                <a:srgbClr val="169BB6"/>
              </a:solidFill>
              <a:latin typeface="Source Sans Pro"/>
              <a:ea typeface="Source Sans Pr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12385F"/>
              </a:solidFill>
              <a:latin typeface="Source Sans Pro"/>
              <a:ea typeface="Silom" pitchFamily="2" charset="-34"/>
            </a:endParaRPr>
          </a:p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5101" y="2913480"/>
            <a:ext cx="2120900" cy="29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1415" y="2883221"/>
            <a:ext cx="2344736" cy="305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1" y="2839985"/>
            <a:ext cx="2095500" cy="301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058A56-653E-C7C3-71BC-99D59BFC5FD8}"/>
              </a:ext>
            </a:extLst>
          </p:cNvPr>
          <p:cNvSpPr txBox="1"/>
          <p:nvPr/>
        </p:nvSpPr>
        <p:spPr>
          <a:xfrm>
            <a:off x="622300" y="3135503"/>
            <a:ext cx="10726184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 smtClean="0">
                <a:solidFill>
                  <a:srgbClr val="12385F"/>
                </a:solidFill>
                <a:latin typeface="Source Sans Pro"/>
                <a:ea typeface="Sans Serif Collection" pitchFamily="34" charset="0"/>
                <a:cs typeface="Sans Serif Collection" pitchFamily="34" charset="0"/>
              </a:rPr>
              <a:t>Таким образом, рекомендуемая стратегия по поддержке проектировщиков состоит в следующем</a:t>
            </a:r>
            <a:r>
              <a:rPr lang="en-GB" dirty="0" smtClean="0">
                <a:solidFill>
                  <a:srgbClr val="12385F"/>
                </a:solidFill>
                <a:latin typeface="Source Sans Pro"/>
                <a:ea typeface="Sans Serif Collection" pitchFamily="34" charset="0"/>
                <a:cs typeface="Sans Serif Collection" pitchFamily="34" charset="0"/>
              </a:rPr>
              <a:t>:</a:t>
            </a:r>
            <a:endParaRPr lang="en-GB" dirty="0" smtClean="0">
              <a:solidFill>
                <a:srgbClr val="12385F"/>
              </a:solidFill>
              <a:latin typeface="Source Sans Pro"/>
              <a:ea typeface="Sans Serif Collection" pitchFamily="34" charset="0"/>
              <a:cs typeface="Sans Serif Collection" pitchFamily="34" charset="0"/>
            </a:endParaRPr>
          </a:p>
          <a:p>
            <a:endParaRPr lang="en-GB" dirty="0" smtClean="0">
              <a:solidFill>
                <a:srgbClr val="12385F"/>
              </a:solidFill>
              <a:latin typeface="Source Sans Pro"/>
              <a:ea typeface="Sans Serif Collection" pitchFamily="34" charset="0"/>
              <a:cs typeface="Sans Serif Collection" pitchFamily="34" charset="0"/>
            </a:endParaRPr>
          </a:p>
          <a:p>
            <a:pPr marL="342900" indent="-342900">
              <a:buAutoNum type="arabicParenBoth"/>
            </a:pPr>
            <a:r>
              <a:rPr lang="ru-RU" b="1" dirty="0">
                <a:latin typeface="Source Sans Pro"/>
                <a:ea typeface="Sans Serif Collection" pitchFamily="34" charset="0"/>
                <a:cs typeface="Sans Serif Collection" pitchFamily="34" charset="0"/>
              </a:rPr>
              <a:t>Подготовить проект Руководства по безопасности дорожного движения, содержащий советы и рекомендации по совершенствованию мер по обеспечению безопасности дорожного движения, основанные на передовой международной практике</a:t>
            </a:r>
            <a:r>
              <a:rPr lang="en-GB" dirty="0" smtClean="0">
                <a:latin typeface="Source Sans Pro"/>
                <a:ea typeface="Sans Serif Collection" pitchFamily="34" charset="0"/>
                <a:cs typeface="Sans Serif Collection" pitchFamily="34" charset="0"/>
              </a:rPr>
              <a:t>,</a:t>
            </a:r>
            <a:r>
              <a:rPr lang="en-GB" dirty="0" smtClean="0">
                <a:solidFill>
                  <a:srgbClr val="12385F"/>
                </a:solidFill>
                <a:latin typeface="Source Sans Pro"/>
                <a:ea typeface="Sans Serif Collection" pitchFamily="34" charset="0"/>
                <a:cs typeface="Sans Serif Collection" pitchFamily="34" charset="0"/>
              </a:rPr>
              <a:t> </a:t>
            </a:r>
            <a:r>
              <a:rPr lang="ru-RU" dirty="0" smtClean="0">
                <a:latin typeface="Source Sans Pro"/>
                <a:ea typeface="Sans Serif Collection" pitchFamily="34" charset="0"/>
                <a:cs typeface="Sans Serif Collection" pitchFamily="34" charset="0"/>
              </a:rPr>
              <a:t>структурированные </a:t>
            </a:r>
            <a:r>
              <a:rPr lang="ru-RU" dirty="0">
                <a:latin typeface="Source Sans Pro"/>
                <a:ea typeface="Sans Serif Collection" pitchFamily="34" charset="0"/>
                <a:cs typeface="Sans Serif Collection" pitchFamily="34" charset="0"/>
              </a:rPr>
              <a:t>в соответствии с существующим стандартом «Автомобильные дороги», чтобы проектировщики спокойно могли использовать существующие стандарты проектирования</a:t>
            </a:r>
            <a:r>
              <a:rPr lang="en-GB" dirty="0" smtClean="0">
                <a:latin typeface="Source Sans Pro"/>
                <a:ea typeface="Sans Serif Collection" pitchFamily="34" charset="0"/>
                <a:cs typeface="Sans Serif Collection" pitchFamily="34" charset="0"/>
              </a:rPr>
              <a:t>.</a:t>
            </a:r>
            <a:endParaRPr lang="en-GB" sz="1800" b="1" dirty="0">
              <a:solidFill>
                <a:srgbClr val="12385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34B76-B2E8-0CC7-E464-D94CD004530A}"/>
              </a:ext>
            </a:extLst>
          </p:cNvPr>
          <p:cNvSpPr txBox="1"/>
          <p:nvPr/>
        </p:nvSpPr>
        <p:spPr>
          <a:xfrm>
            <a:off x="843517" y="2260563"/>
            <a:ext cx="4860433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3200" b="1" dirty="0">
                <a:solidFill>
                  <a:srgbClr val="169BB6"/>
                </a:solidFill>
              </a:rPr>
              <a:t>Рекомендуемая стратегия</a:t>
            </a:r>
            <a:endParaRPr lang="en-US" sz="3200" b="1" dirty="0">
              <a:solidFill>
                <a:srgbClr val="169BB6"/>
              </a:solidFill>
              <a:latin typeface="Source Sans Pro"/>
              <a:ea typeface="Source Sans Pr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12385F"/>
              </a:solidFill>
              <a:latin typeface="Source Sans Pro"/>
              <a:ea typeface="Silom" pitchFamily="2" charset="-34"/>
            </a:endParaRPr>
          </a:p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058A56-653E-C7C3-71BC-99D59BFC5FD8}"/>
              </a:ext>
            </a:extLst>
          </p:cNvPr>
          <p:cNvSpPr txBox="1"/>
          <p:nvPr/>
        </p:nvSpPr>
        <p:spPr>
          <a:xfrm>
            <a:off x="843516" y="3135502"/>
            <a:ext cx="10504968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 smtClean="0">
                <a:latin typeface="Source Sans Pro"/>
              </a:rPr>
              <a:t>(2) </a:t>
            </a:r>
            <a:r>
              <a:rPr lang="ru-RU" b="1" dirty="0">
                <a:latin typeface="Source Sans Pro"/>
              </a:rPr>
              <a:t>Проводить в странах неофициальные встречи с проектировщиками для разработки и апробации материалов проекта руководства на основе последних </a:t>
            </a:r>
            <a:r>
              <a:rPr lang="ru-RU" b="1" dirty="0" smtClean="0">
                <a:latin typeface="Source Sans Pro"/>
              </a:rPr>
              <a:t>реальных проектов, а также обсуждения и согласования </a:t>
            </a:r>
            <a:r>
              <a:rPr lang="ru-RU" b="1" dirty="0">
                <a:latin typeface="Source Sans Pro"/>
              </a:rPr>
              <a:t>мер по повышению безопасности дорожного движения в рамках рассматриваемых проектов</a:t>
            </a:r>
            <a:r>
              <a:rPr lang="en-GB" b="1" dirty="0" smtClean="0">
                <a:latin typeface="Source Sans Pro"/>
              </a:rPr>
              <a:t>.</a:t>
            </a:r>
            <a:endParaRPr lang="en-GB" b="1" dirty="0" smtClean="0">
              <a:latin typeface="Source Sans Pro"/>
            </a:endParaRPr>
          </a:p>
          <a:p>
            <a:endParaRPr lang="en-GB" b="1" dirty="0" smtClean="0">
              <a:latin typeface="Source Sans Pro"/>
            </a:endParaRPr>
          </a:p>
          <a:p>
            <a:r>
              <a:rPr lang="ru-RU" dirty="0">
                <a:latin typeface="Source Sans Pro"/>
              </a:rPr>
              <a:t>На встречах с проектировщиками также необходимо обсудить проблемы и препятствия </a:t>
            </a:r>
            <a:r>
              <a:rPr lang="ru-RU" dirty="0" smtClean="0">
                <a:latin typeface="Source Sans Pro"/>
              </a:rPr>
              <a:t>для</a:t>
            </a:r>
            <a:r>
              <a:rPr lang="en-GB" dirty="0" smtClean="0">
                <a:latin typeface="Source Sans Pro"/>
              </a:rPr>
              <a:t>:</a:t>
            </a:r>
            <a:endParaRPr lang="en-GB" dirty="0" smtClean="0">
              <a:latin typeface="Source Sans Pro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Source Sans Pro"/>
              </a:rPr>
              <a:t> </a:t>
            </a:r>
            <a:r>
              <a:rPr lang="ru-RU" dirty="0">
                <a:latin typeface="Source Sans Pro"/>
              </a:rPr>
              <a:t>включения мер по повышению безопасности дорожного движения в проектные предложения</a:t>
            </a:r>
            <a:r>
              <a:rPr lang="en-GB" dirty="0" smtClean="0">
                <a:latin typeface="Source Sans Pro"/>
              </a:rPr>
              <a:t>,</a:t>
            </a:r>
            <a:endParaRPr lang="en-GB" dirty="0" smtClean="0">
              <a:latin typeface="Source Sans Pro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Source Sans Pro"/>
              </a:rPr>
              <a:t> </a:t>
            </a:r>
            <a:r>
              <a:rPr lang="ru-RU" dirty="0" smtClean="0">
                <a:latin typeface="Source Sans Pro"/>
              </a:rPr>
              <a:t>принятия </a:t>
            </a:r>
            <a:r>
              <a:rPr lang="ru-RU" dirty="0">
                <a:latin typeface="Source Sans Pro"/>
              </a:rPr>
              <a:t>этих улучшений </a:t>
            </a:r>
            <a:r>
              <a:rPr lang="ru-RU" dirty="0" smtClean="0">
                <a:latin typeface="Source Sans Pro"/>
              </a:rPr>
              <a:t>во внимание в </a:t>
            </a:r>
            <a:r>
              <a:rPr lang="ru-RU" dirty="0">
                <a:latin typeface="Source Sans Pro"/>
              </a:rPr>
              <a:t>ходе последующего утверждения схемы и </a:t>
            </a:r>
            <a:r>
              <a:rPr lang="ru-RU" dirty="0" smtClean="0">
                <a:latin typeface="Source Sans Pro"/>
              </a:rPr>
              <a:t>реализации проекта</a:t>
            </a:r>
            <a:r>
              <a:rPr lang="en-GB" dirty="0" smtClean="0">
                <a:latin typeface="Source Sans Pro"/>
              </a:rPr>
              <a:t>.</a:t>
            </a:r>
            <a:endParaRPr lang="ru-RU" dirty="0">
              <a:latin typeface="Source Sans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34B76-B2E8-0CC7-E464-D94CD004530A}"/>
              </a:ext>
            </a:extLst>
          </p:cNvPr>
          <p:cNvSpPr txBox="1"/>
          <p:nvPr/>
        </p:nvSpPr>
        <p:spPr>
          <a:xfrm>
            <a:off x="843517" y="2260563"/>
            <a:ext cx="4860433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3200" b="1" dirty="0">
                <a:solidFill>
                  <a:srgbClr val="169BB6"/>
                </a:solidFill>
              </a:rPr>
              <a:t>Рекомендуемая стратегия</a:t>
            </a:r>
            <a:endParaRPr lang="en-US" sz="3200" b="1" dirty="0">
              <a:solidFill>
                <a:srgbClr val="169BB6"/>
              </a:solidFill>
              <a:latin typeface="Source Sans Pro"/>
              <a:ea typeface="Source Sans Pr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12385F"/>
              </a:solidFill>
              <a:latin typeface="Source Sans Pro"/>
              <a:ea typeface="Silom" pitchFamily="2" charset="-34"/>
            </a:endParaRPr>
          </a:p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0" y="27295"/>
            <a:ext cx="12192000" cy="5992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7D15A-7204-F406-21C2-08D23B06C89A}"/>
              </a:ext>
            </a:extLst>
          </p:cNvPr>
          <p:cNvSpPr txBox="1"/>
          <p:nvPr/>
        </p:nvSpPr>
        <p:spPr>
          <a:xfrm>
            <a:off x="574158" y="2559861"/>
            <a:ext cx="10284343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Мы составили </a:t>
            </a:r>
            <a:r>
              <a:rPr lang="ru-RU" b="1" dirty="0" smtClean="0">
                <a:solidFill>
                  <a:srgbClr val="12385F"/>
                </a:solidFill>
                <a:latin typeface="Source Sans Pro"/>
              </a:rPr>
              <a:t>предварительный проект</a:t>
            </a:r>
            <a:r>
              <a:rPr lang="en-GB" b="1" dirty="0" smtClean="0">
                <a:solidFill>
                  <a:srgbClr val="12385F"/>
                </a:solidFill>
                <a:latin typeface="Source Sans Pro"/>
              </a:rPr>
              <a:t> </a:t>
            </a: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Руководства по безопасности дорожного движения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.  </a:t>
            </a: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Он состоит из двух разделов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:</a:t>
            </a:r>
            <a:endParaRPr lang="en-GB" dirty="0" smtClean="0">
              <a:solidFill>
                <a:srgbClr val="12385F"/>
              </a:solidFill>
              <a:latin typeface="Source Sans Pro"/>
            </a:endParaRPr>
          </a:p>
          <a:p>
            <a:endParaRPr lang="en-GB" b="1" dirty="0" smtClean="0">
              <a:solidFill>
                <a:srgbClr val="12385F"/>
              </a:solidFill>
              <a:latin typeface="Source Sans Pro"/>
            </a:endParaRPr>
          </a:p>
          <a:p>
            <a:r>
              <a:rPr lang="ru-RU" b="1" dirty="0" smtClean="0">
                <a:latin typeface="Source Sans Pro"/>
              </a:rPr>
              <a:t>РАЗДЕЛ</a:t>
            </a:r>
            <a:r>
              <a:rPr lang="en-GB" b="1" dirty="0" smtClean="0">
                <a:latin typeface="Source Sans Pro"/>
              </a:rPr>
              <a:t> </a:t>
            </a:r>
            <a:r>
              <a:rPr lang="en-GB" b="1" dirty="0" smtClean="0">
                <a:latin typeface="Source Sans Pro"/>
              </a:rPr>
              <a:t>I  </a:t>
            </a:r>
            <a:r>
              <a:rPr lang="ru-RU" b="1" dirty="0" smtClean="0">
                <a:latin typeface="Source Sans Pro"/>
              </a:rPr>
              <a:t>ВВЕДЕНИЕ</a:t>
            </a:r>
            <a:r>
              <a:rPr lang="en-GB" dirty="0" smtClean="0">
                <a:latin typeface="Source Sans Pro"/>
              </a:rPr>
              <a:t>,</a:t>
            </a:r>
            <a:endParaRPr lang="en-GB" dirty="0" smtClean="0">
              <a:latin typeface="Source Sans Pro"/>
            </a:endParaRPr>
          </a:p>
          <a:p>
            <a:pPr marL="457200" indent="-457200">
              <a:buAutoNum type="arabicPlain"/>
            </a:pPr>
            <a:r>
              <a:rPr lang="ru-RU" b="1" dirty="0" smtClean="0">
                <a:latin typeface="Source Sans Pro"/>
              </a:rPr>
              <a:t>ВВЕДЕНИЕ</a:t>
            </a:r>
            <a:endParaRPr lang="en-GB" b="1" dirty="0" smtClean="0">
              <a:latin typeface="Source Sans Pro"/>
            </a:endParaRPr>
          </a:p>
          <a:p>
            <a:r>
              <a:rPr lang="en-GB" b="1" dirty="0" smtClean="0">
                <a:latin typeface="Source Sans Pro"/>
              </a:rPr>
              <a:t>2	</a:t>
            </a:r>
            <a:r>
              <a:rPr lang="ru-RU" b="1" dirty="0" smtClean="0">
                <a:latin typeface="Source Sans Pro"/>
              </a:rPr>
              <a:t>Существующие стандарты проектирования в трех странах </a:t>
            </a:r>
            <a:endParaRPr lang="en-GB" dirty="0" smtClean="0">
              <a:latin typeface="Source Sans Pro"/>
            </a:endParaRPr>
          </a:p>
          <a:p>
            <a:r>
              <a:rPr lang="en-GB" dirty="0" smtClean="0">
                <a:latin typeface="Source Sans Pro"/>
              </a:rPr>
              <a:t>2.1	</a:t>
            </a:r>
            <a:r>
              <a:rPr lang="ru-RU" dirty="0" smtClean="0">
                <a:latin typeface="Source Sans Pro"/>
              </a:rPr>
              <a:t>Таблица стандартов проектирования</a:t>
            </a:r>
            <a:endParaRPr lang="en-GB" dirty="0" smtClean="0">
              <a:latin typeface="Source Sans Pro"/>
            </a:endParaRPr>
          </a:p>
          <a:p>
            <a:r>
              <a:rPr lang="en-GB" dirty="0" smtClean="0">
                <a:latin typeface="Source Sans Pro"/>
              </a:rPr>
              <a:t>2.2	</a:t>
            </a:r>
            <a:r>
              <a:rPr lang="ru-RU" dirty="0" smtClean="0">
                <a:latin typeface="Source Sans Pro"/>
              </a:rPr>
              <a:t>Структура и обзор стандартов «Автомобильные дороги»</a:t>
            </a:r>
            <a:endParaRPr lang="en-GB" dirty="0" smtClean="0">
              <a:latin typeface="Source Sans Pro"/>
            </a:endParaRPr>
          </a:p>
          <a:p>
            <a:pPr marL="457200" indent="-457200">
              <a:buAutoNum type="arabicPlain" startAt="3"/>
            </a:pPr>
            <a:r>
              <a:rPr lang="ru-RU" b="1" dirty="0" smtClean="0">
                <a:latin typeface="Source Sans Pro"/>
              </a:rPr>
              <a:t>ТЕХНИЧЕСКИЕ НОРМЫ И ДОПОЛНИТЕЛЬНЫЕ МАТЕРИАЛЫ</a:t>
            </a:r>
            <a:endParaRPr lang="en-GB" b="1" dirty="0" smtClean="0">
              <a:latin typeface="Source Sans Pro"/>
            </a:endParaRPr>
          </a:p>
          <a:p>
            <a:r>
              <a:rPr lang="en-GB" dirty="0" smtClean="0">
                <a:latin typeface="Source Sans Pro"/>
              </a:rPr>
              <a:t>3.1</a:t>
            </a:r>
            <a:r>
              <a:rPr lang="en-GB" dirty="0" smtClean="0">
                <a:latin typeface="Source Sans Pro"/>
              </a:rPr>
              <a:t>	</a:t>
            </a:r>
            <a:r>
              <a:rPr lang="ru-RU" dirty="0" smtClean="0">
                <a:latin typeface="Source Sans Pro"/>
              </a:rPr>
              <a:t>Международные технические нормы</a:t>
            </a:r>
            <a:endParaRPr lang="en-GB" dirty="0" smtClean="0">
              <a:latin typeface="Source Sans Pro"/>
            </a:endParaRPr>
          </a:p>
          <a:p>
            <a:r>
              <a:rPr lang="en-GB" dirty="0" smtClean="0">
                <a:latin typeface="Source Sans Pro"/>
              </a:rPr>
              <a:t>3.2	</a:t>
            </a:r>
            <a:r>
              <a:rPr lang="ru-RU" dirty="0" smtClean="0">
                <a:latin typeface="Source Sans Pro"/>
              </a:rPr>
              <a:t>Технические нормы для отдельных стран</a:t>
            </a:r>
            <a:endParaRPr lang="en-GB" dirty="0" smtClean="0">
              <a:latin typeface="Source Sans Pro"/>
            </a:endParaRPr>
          </a:p>
          <a:p>
            <a:r>
              <a:rPr lang="en-GB" dirty="0" smtClean="0">
                <a:latin typeface="Source Sans Pro"/>
              </a:rPr>
              <a:t>3.3	</a:t>
            </a:r>
            <a:r>
              <a:rPr lang="ru-RU" dirty="0" smtClean="0">
                <a:latin typeface="Source Sans Pro"/>
              </a:rPr>
              <a:t>Проблемы, выявляемые в ходе исследования местности</a:t>
            </a:r>
            <a:endParaRPr lang="en-GB" dirty="0" smtClean="0">
              <a:latin typeface="Source Sans Pro"/>
            </a:endParaRPr>
          </a:p>
          <a:p>
            <a:pPr marL="457200" indent="-457200">
              <a:buAutoNum type="arabicPlain" startAt="3"/>
            </a:pPr>
            <a:endParaRPr lang="en-GB" sz="2000" dirty="0" smtClean="0">
              <a:latin typeface="Source Sans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5D0FA-6CBA-19FC-5D44-D86319FFB300}"/>
              </a:ext>
            </a:extLst>
          </p:cNvPr>
          <p:cNvSpPr txBox="1"/>
          <p:nvPr/>
        </p:nvSpPr>
        <p:spPr>
          <a:xfrm>
            <a:off x="574159" y="1847660"/>
            <a:ext cx="110436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>
              <a:buNone/>
            </a:pPr>
            <a:r>
              <a:rPr lang="ru-RU" sz="2800" b="1" dirty="0" smtClean="0">
                <a:solidFill>
                  <a:srgbClr val="169BB6"/>
                </a:solidFill>
                <a:latin typeface="Source Sans Pro" panose="020B0503030403020204" pitchFamily="34" charset="0"/>
              </a:rPr>
              <a:t>Руководство по безопасности дорожного движения </a:t>
            </a:r>
            <a:r>
              <a:rPr lang="en-GB" sz="2800" b="1" dirty="0" smtClean="0">
                <a:solidFill>
                  <a:srgbClr val="169BB6"/>
                </a:solidFill>
                <a:latin typeface="Source Sans Pro" panose="020B0503030403020204" pitchFamily="34" charset="0"/>
              </a:rPr>
              <a:t>– </a:t>
            </a:r>
            <a:r>
              <a:rPr lang="ru-RU" sz="2800" b="1" dirty="0" smtClean="0">
                <a:solidFill>
                  <a:srgbClr val="169BB6"/>
                </a:solidFill>
                <a:latin typeface="Source Sans Pro" panose="020B0503030403020204" pitchFamily="34" charset="0"/>
              </a:rPr>
              <a:t>структура</a:t>
            </a:r>
            <a:endParaRPr lang="en-GB" sz="2800" b="1" dirty="0">
              <a:solidFill>
                <a:srgbClr val="169BB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5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0" y="27295"/>
            <a:ext cx="12192000" cy="5992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7D15A-7204-F406-21C2-08D23B06C89A}"/>
              </a:ext>
            </a:extLst>
          </p:cNvPr>
          <p:cNvSpPr txBox="1"/>
          <p:nvPr/>
        </p:nvSpPr>
        <p:spPr>
          <a:xfrm>
            <a:off x="574159" y="2495551"/>
            <a:ext cx="11001892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 smtClean="0">
                <a:latin typeface="Source Sans Pro"/>
              </a:rPr>
              <a:t>РАЗДЕЛ</a:t>
            </a:r>
            <a:r>
              <a:rPr lang="en-GB" b="1" dirty="0" smtClean="0">
                <a:latin typeface="Source Sans Pro"/>
              </a:rPr>
              <a:t> </a:t>
            </a:r>
            <a:r>
              <a:rPr lang="en-GB" b="1" dirty="0" smtClean="0">
                <a:latin typeface="Source Sans Pro"/>
              </a:rPr>
              <a:t>2  </a:t>
            </a:r>
            <a:r>
              <a:rPr lang="ru-RU" b="1" dirty="0" smtClean="0">
                <a:latin typeface="Source Sans Pro"/>
              </a:rPr>
              <a:t>ПРОЕКТ РУКОВОДСТВА ПО БЕЗОПАСНОСТИ ДОРОЖНОГО ДВИЖЕНИЯ</a:t>
            </a:r>
            <a:endParaRPr lang="en-GB" dirty="0" smtClean="0">
              <a:latin typeface="Source Sans Pro"/>
            </a:endParaRPr>
          </a:p>
          <a:p>
            <a:r>
              <a:rPr lang="en-GB" dirty="0" smtClean="0">
                <a:latin typeface="Source Sans Pro"/>
              </a:rPr>
              <a:t>4     </a:t>
            </a:r>
            <a:r>
              <a:rPr lang="ru-RU" b="1" dirty="0" smtClean="0">
                <a:latin typeface="Source Sans Pro"/>
              </a:rPr>
              <a:t>ПЕРВОНАЧАЛЬНОЕ ПЛАНИРОВАНИЕ</a:t>
            </a:r>
            <a:endParaRPr lang="en-GB" dirty="0" smtClean="0">
              <a:latin typeface="Source Sans Pro"/>
            </a:endParaRPr>
          </a:p>
          <a:p>
            <a:r>
              <a:rPr lang="en-GB" b="1" dirty="0" smtClean="0">
                <a:latin typeface="Source Sans Pro"/>
              </a:rPr>
              <a:t>5	</a:t>
            </a:r>
            <a:r>
              <a:rPr lang="ru-RU" b="1" dirty="0" smtClean="0">
                <a:latin typeface="Source Sans Pro"/>
              </a:rPr>
              <a:t>ОГРАНИЧЕНИЕ СКОРОСТИ</a:t>
            </a:r>
            <a:endParaRPr lang="en-GB" b="1" dirty="0" smtClean="0">
              <a:latin typeface="Source Sans Pro"/>
            </a:endParaRPr>
          </a:p>
          <a:p>
            <a:pPr marL="457200" indent="-457200">
              <a:buAutoNum type="arabicPlain" startAt="6"/>
            </a:pPr>
            <a:r>
              <a:rPr lang="ru-RU" b="1" dirty="0" smtClean="0">
                <a:latin typeface="Source Sans Pro"/>
              </a:rPr>
              <a:t>БЕЗОПАСНЫЙ ДОСТУП ДЛЯ ВСЕХ УЧАСТНИКОВ ДВИЖЕНИЯ</a:t>
            </a:r>
            <a:r>
              <a:rPr lang="en-GB" b="1" dirty="0" smtClean="0">
                <a:latin typeface="Source Sans Pro"/>
              </a:rPr>
              <a:t>: </a:t>
            </a: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пешеходов, детей, пожилых людей, инвалидов, велосипедистов, небольших картингов, мотоциклистов, общественного транспорта, курьеров и животных </a:t>
            </a:r>
            <a:r>
              <a:rPr lang="ru-RU" dirty="0">
                <a:solidFill>
                  <a:srgbClr val="12385F"/>
                </a:solidFill>
                <a:latin typeface="Source Sans Pro"/>
              </a:rPr>
              <a:t>на проезжей части</a:t>
            </a:r>
            <a:endParaRPr lang="en-GB" dirty="0">
              <a:solidFill>
                <a:srgbClr val="12385F"/>
              </a:solidFill>
              <a:latin typeface="Source Sans Pro"/>
            </a:endParaRPr>
          </a:p>
          <a:p>
            <a:pPr marL="457200" indent="-457200">
              <a:buAutoNum type="arabicPlain" startAt="7"/>
            </a:pPr>
            <a:r>
              <a:rPr lang="ru-RU" b="1" dirty="0" smtClean="0">
                <a:latin typeface="Source Sans Pro"/>
              </a:rPr>
              <a:t>ПРОФИЛЬ ДОРОГИ</a:t>
            </a:r>
            <a:r>
              <a:rPr lang="en-GB" b="1" dirty="0" smtClean="0">
                <a:latin typeface="Source Sans Pro"/>
              </a:rPr>
              <a:t>:  </a:t>
            </a:r>
            <a:r>
              <a:rPr lang="ru-RU" b="1" dirty="0" smtClean="0">
                <a:latin typeface="Source Sans Pro"/>
              </a:rPr>
              <a:t>ЭЛЕМЕНТЫ ДОРОГИ</a:t>
            </a:r>
            <a:r>
              <a:rPr lang="en-GB" b="1" dirty="0" smtClean="0">
                <a:latin typeface="Source Sans Pro"/>
              </a:rPr>
              <a:t>:  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 </a:t>
            </a:r>
            <a:endParaRPr lang="en-GB" dirty="0" smtClean="0">
              <a:solidFill>
                <a:srgbClr val="12385F"/>
              </a:solidFill>
              <a:latin typeface="Source Sans Pro"/>
            </a:endParaRPr>
          </a:p>
          <a:p>
            <a:pPr marL="457200" indent="-457200"/>
            <a:r>
              <a:rPr lang="en-GB" dirty="0" smtClean="0">
                <a:solidFill>
                  <a:srgbClr val="12385F"/>
                </a:solidFill>
                <a:latin typeface="Source Sans Pro"/>
              </a:rPr>
              <a:t>       </a:t>
            </a: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разделительная полоса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, </a:t>
            </a: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полоса движения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, </a:t>
            </a: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обочины</a:t>
            </a:r>
            <a:endParaRPr lang="en-GB" dirty="0" smtClean="0">
              <a:latin typeface="Source Sans Pro"/>
            </a:endParaRPr>
          </a:p>
          <a:p>
            <a:pPr marL="457200" indent="-457200">
              <a:buAutoNum type="arabicPlain" startAt="8"/>
            </a:pPr>
            <a:r>
              <a:rPr lang="ru-RU" b="1" dirty="0">
                <a:latin typeface="Source Sans Pro"/>
              </a:rPr>
              <a:t>ПРОФИЛЬ ДОРОГИ </a:t>
            </a:r>
            <a:r>
              <a:rPr lang="en-GB" b="1" dirty="0" smtClean="0">
                <a:latin typeface="Source Sans Pro"/>
              </a:rPr>
              <a:t>:  </a:t>
            </a:r>
            <a:r>
              <a:rPr lang="ru-RU" b="1" dirty="0" smtClean="0">
                <a:latin typeface="Source Sans Pro"/>
              </a:rPr>
              <a:t>ПРИДОРОЖНЫЕ ЭЛЕМЕНТЫ</a:t>
            </a:r>
            <a:endParaRPr lang="en-GB" dirty="0" smtClean="0">
              <a:solidFill>
                <a:srgbClr val="12385F"/>
              </a:solidFill>
              <a:latin typeface="Source Sans Pro"/>
            </a:endParaRPr>
          </a:p>
          <a:p>
            <a:pPr marL="457200" indent="-457200"/>
            <a:r>
              <a:rPr lang="en-GB" dirty="0" smtClean="0">
                <a:solidFill>
                  <a:srgbClr val="12385F"/>
                </a:solidFill>
                <a:latin typeface="Source Sans Pro"/>
              </a:rPr>
              <a:t>       </a:t>
            </a: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защитные ограждения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, </a:t>
            </a: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барьерное ограждение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, </a:t>
            </a: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боковые насыпи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, </a:t>
            </a:r>
            <a:endParaRPr lang="en-GB" dirty="0" smtClean="0">
              <a:solidFill>
                <a:srgbClr val="12385F"/>
              </a:solidFill>
              <a:latin typeface="Source Sans Pro"/>
            </a:endParaRPr>
          </a:p>
          <a:p>
            <a:pPr marL="457200" indent="-457200"/>
            <a:r>
              <a:rPr lang="en-GB" b="1" dirty="0" smtClean="0">
                <a:latin typeface="Source Sans Pro"/>
              </a:rPr>
              <a:t>9 </a:t>
            </a:r>
            <a:r>
              <a:rPr lang="ru-RU" b="1" dirty="0">
                <a:latin typeface="Source Sans Pro"/>
              </a:rPr>
              <a:t>ПРОФИЛЬ ДОРОГИ </a:t>
            </a:r>
            <a:r>
              <a:rPr lang="en-GB" b="1" dirty="0" smtClean="0">
                <a:latin typeface="Source Sans Pro"/>
              </a:rPr>
              <a:t>:  </a:t>
            </a:r>
            <a:r>
              <a:rPr lang="ru-RU" b="1" dirty="0" smtClean="0">
                <a:latin typeface="Source Sans Pro"/>
              </a:rPr>
              <a:t>ЭЛЕМЕНТЫ ЗА ПРЕДЕЛАМИ ДОРОГИ</a:t>
            </a:r>
            <a:endParaRPr lang="en-GB" b="1" dirty="0" smtClean="0">
              <a:latin typeface="Source Sans Pro"/>
            </a:endParaRPr>
          </a:p>
          <a:p>
            <a:pPr marL="457200" indent="-457200"/>
            <a:r>
              <a:rPr lang="en-GB" dirty="0" smtClean="0">
                <a:solidFill>
                  <a:srgbClr val="12385F"/>
                </a:solidFill>
                <a:latin typeface="Source Sans Pro"/>
              </a:rPr>
              <a:t>      </a:t>
            </a: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Открытые зоны и опасности во внедорожных условиях</a:t>
            </a:r>
            <a:endParaRPr lang="en-GB" dirty="0" smtClean="0">
              <a:latin typeface="Source Sans Pro"/>
            </a:endParaRPr>
          </a:p>
          <a:p>
            <a:pPr marL="457200" indent="-457200">
              <a:buAutoNum type="arabicPlain" startAt="12"/>
            </a:pPr>
            <a:endParaRPr lang="en-GB" sz="2000" dirty="0" smtClean="0">
              <a:latin typeface="Source Sans Pro"/>
            </a:endParaRPr>
          </a:p>
          <a:p>
            <a:endParaRPr lang="en-GB" sz="2000" dirty="0" smtClean="0">
              <a:latin typeface="Source Sans Pro"/>
            </a:endParaRPr>
          </a:p>
          <a:p>
            <a:r>
              <a:rPr lang="en-GB" sz="2000" b="1" dirty="0" smtClean="0">
                <a:latin typeface="Source Sans Pro"/>
              </a:rPr>
              <a:t>  </a:t>
            </a:r>
            <a:endParaRPr lang="en-GB" sz="2000" b="1" dirty="0" smtClean="0">
              <a:solidFill>
                <a:srgbClr val="12385F"/>
              </a:solidFill>
              <a:latin typeface="Source Sans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5D0FA-6CBA-19FC-5D44-D86319FFB300}"/>
              </a:ext>
            </a:extLst>
          </p:cNvPr>
          <p:cNvSpPr txBox="1"/>
          <p:nvPr/>
        </p:nvSpPr>
        <p:spPr>
          <a:xfrm>
            <a:off x="574159" y="1847660"/>
            <a:ext cx="110436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Руководство по безопасности дорожного движения </a:t>
            </a:r>
            <a:r>
              <a:rPr lang="en-GB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– </a:t>
            </a:r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структура</a:t>
            </a:r>
            <a:endParaRPr lang="en-GB" sz="2800" b="1" dirty="0">
              <a:solidFill>
                <a:srgbClr val="169BB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0" y="27295"/>
            <a:ext cx="12192000" cy="5992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7D15A-7204-F406-21C2-08D23B06C89A}"/>
              </a:ext>
            </a:extLst>
          </p:cNvPr>
          <p:cNvSpPr txBox="1"/>
          <p:nvPr/>
        </p:nvSpPr>
        <p:spPr>
          <a:xfrm>
            <a:off x="574158" y="2559861"/>
            <a:ext cx="10284343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 smtClean="0">
                <a:latin typeface="Source Sans Pro"/>
              </a:rPr>
              <a:t>10	</a:t>
            </a:r>
            <a:r>
              <a:rPr lang="ru-RU" b="1" dirty="0" smtClean="0">
                <a:latin typeface="Source Sans Pro"/>
              </a:rPr>
              <a:t>ПРОДОЛЬНОЕ ВЫРАВНИВАНИЕ</a:t>
            </a:r>
            <a:endParaRPr lang="en-GB" b="1" dirty="0" smtClean="0">
              <a:latin typeface="Source Sans Pro"/>
            </a:endParaRPr>
          </a:p>
          <a:p>
            <a:r>
              <a:rPr lang="en-GB" b="1" dirty="0" smtClean="0">
                <a:latin typeface="Source Sans Pro"/>
              </a:rPr>
              <a:t>11	</a:t>
            </a:r>
            <a:r>
              <a:rPr lang="ru-RU" b="1" dirty="0" smtClean="0">
                <a:latin typeface="Source Sans Pro"/>
              </a:rPr>
              <a:t>МОСТЫ И ДРЕНАЖНЫЕ ТРУБЫ</a:t>
            </a:r>
            <a:endParaRPr lang="en-GB" dirty="0" smtClean="0">
              <a:latin typeface="Source Sans Pro"/>
            </a:endParaRPr>
          </a:p>
          <a:p>
            <a:pPr marL="457200" indent="-457200">
              <a:buAutoNum type="arabicPlain" startAt="12"/>
            </a:pPr>
            <a:r>
              <a:rPr lang="ru-RU" b="1" dirty="0" smtClean="0">
                <a:latin typeface="Source Sans Pro"/>
              </a:rPr>
              <a:t>ПЕРЕКРЕСТКИ</a:t>
            </a:r>
            <a:endParaRPr lang="en-GB" b="1" dirty="0" smtClean="0">
              <a:latin typeface="Source Sans Pro"/>
            </a:endParaRPr>
          </a:p>
          <a:p>
            <a:pPr marL="457200" indent="-457200">
              <a:buAutoNum type="arabicPlain" startAt="12"/>
            </a:pPr>
            <a:r>
              <a:rPr lang="ru-RU" b="1" dirty="0" smtClean="0">
                <a:latin typeface="Source Sans Pro"/>
              </a:rPr>
              <a:t>МНОГОУРОВНЕВАЯ РАЗВЯЗКА</a:t>
            </a:r>
            <a:endParaRPr lang="en-GB" b="1" dirty="0" smtClean="0">
              <a:latin typeface="Source Sans Pro"/>
            </a:endParaRPr>
          </a:p>
          <a:p>
            <a:pPr marL="457200" indent="-457200">
              <a:buAutoNum type="arabicPlain" startAt="12"/>
            </a:pPr>
            <a:r>
              <a:rPr lang="ru-RU" b="1" dirty="0" smtClean="0">
                <a:latin typeface="Source Sans Pro"/>
              </a:rPr>
              <a:t>ДОРОЖНЫЕ ЗНАКИ И РАЗМЕТКА</a:t>
            </a:r>
            <a:endParaRPr lang="en-GB" dirty="0" smtClean="0">
              <a:latin typeface="Source Sans Pro"/>
            </a:endParaRPr>
          </a:p>
          <a:p>
            <a:pPr marL="457200" indent="-457200">
              <a:buAutoNum type="arabicPlain" startAt="12"/>
            </a:pPr>
            <a:r>
              <a:rPr lang="ru-RU" b="1" dirty="0" smtClean="0">
                <a:latin typeface="Source Sans Pro"/>
              </a:rPr>
              <a:t>УЛИЧНОЕ ОСВЕЩЕНИЕ</a:t>
            </a:r>
            <a:endParaRPr lang="en-GB" b="1" dirty="0" smtClean="0">
              <a:latin typeface="Source Sans Pro"/>
            </a:endParaRPr>
          </a:p>
          <a:p>
            <a:pPr marL="457200" indent="-457200">
              <a:buAutoNum type="arabicPlain" startAt="12"/>
            </a:pPr>
            <a:r>
              <a:rPr lang="ru-RU" b="1" dirty="0" smtClean="0">
                <a:latin typeface="Source Sans Pro"/>
              </a:rPr>
              <a:t>УПРАВЛЕНИЕ И ОРГАНИЗАЦИЯ ДОРОЖНОГО ДВИЖЕНИЯ</a:t>
            </a:r>
            <a:endParaRPr lang="en-GB" dirty="0" smtClean="0">
              <a:latin typeface="Source Sans Pro"/>
            </a:endParaRPr>
          </a:p>
          <a:p>
            <a:pPr marL="457200" indent="-457200">
              <a:buAutoNum type="arabicPlain" startAt="12"/>
            </a:pPr>
            <a:r>
              <a:rPr lang="ru-RU" b="1" dirty="0" smtClean="0">
                <a:latin typeface="Source Sans Pro"/>
              </a:rPr>
              <a:t>ПРОЧИЕ ВОПРОСЫ</a:t>
            </a:r>
            <a:endParaRPr lang="en-GB" dirty="0" smtClean="0">
              <a:latin typeface="Source Sans Pro"/>
            </a:endParaRPr>
          </a:p>
          <a:p>
            <a:endParaRPr lang="en-GB" sz="2000" dirty="0" smtClean="0">
              <a:latin typeface="Source Sans Pro"/>
            </a:endParaRPr>
          </a:p>
          <a:p>
            <a:endParaRPr lang="en-GB" sz="2000" dirty="0" smtClean="0">
              <a:latin typeface="Source Sans Pro"/>
            </a:endParaRPr>
          </a:p>
          <a:p>
            <a:r>
              <a:rPr lang="en-GB" sz="2000" b="1" dirty="0" smtClean="0">
                <a:latin typeface="Source Sans Pro"/>
              </a:rPr>
              <a:t>  </a:t>
            </a:r>
            <a:endParaRPr lang="en-GB" sz="2000" b="1" dirty="0" smtClean="0">
              <a:solidFill>
                <a:srgbClr val="12385F"/>
              </a:solidFill>
              <a:latin typeface="Source Sans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5D0FA-6CBA-19FC-5D44-D86319FFB300}"/>
              </a:ext>
            </a:extLst>
          </p:cNvPr>
          <p:cNvSpPr txBox="1"/>
          <p:nvPr/>
        </p:nvSpPr>
        <p:spPr>
          <a:xfrm>
            <a:off x="574159" y="1847660"/>
            <a:ext cx="110436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Руководство по безопасности дорожного движения </a:t>
            </a:r>
            <a:r>
              <a:rPr lang="en-GB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– </a:t>
            </a:r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структура</a:t>
            </a:r>
            <a:endParaRPr lang="en-GB" sz="2800" b="1" dirty="0">
              <a:solidFill>
                <a:srgbClr val="169BB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0" y="27295"/>
            <a:ext cx="12192000" cy="5992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7D15A-7204-F406-21C2-08D23B06C89A}"/>
              </a:ext>
            </a:extLst>
          </p:cNvPr>
          <p:cNvSpPr txBox="1"/>
          <p:nvPr/>
        </p:nvSpPr>
        <p:spPr>
          <a:xfrm>
            <a:off x="574158" y="2559861"/>
            <a:ext cx="10284343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 smtClean="0">
                <a:latin typeface="Source Sans Pro"/>
              </a:rPr>
              <a:t>В </a:t>
            </a:r>
            <a:r>
              <a:rPr lang="ru-RU" dirty="0">
                <a:latin typeface="Source Sans Pro"/>
              </a:rPr>
              <a:t>главе 4 описывается первоначальное планирование и роль </a:t>
            </a:r>
            <a:r>
              <a:rPr lang="ru-RU" dirty="0" smtClean="0">
                <a:latin typeface="Source Sans Pro"/>
              </a:rPr>
              <a:t>оценки целесообразности, </a:t>
            </a:r>
            <a:r>
              <a:rPr lang="ru-RU" dirty="0">
                <a:latin typeface="Source Sans Pro"/>
              </a:rPr>
              <a:t>а также подчеркивается </a:t>
            </a:r>
            <a:r>
              <a:rPr lang="ru-RU" dirty="0" smtClean="0">
                <a:latin typeface="Source Sans Pro"/>
              </a:rPr>
              <a:t>решающее значение и </a:t>
            </a:r>
            <a:r>
              <a:rPr lang="ru-RU" dirty="0">
                <a:latin typeface="Source Sans Pro"/>
              </a:rPr>
              <a:t>преимущества включения требований </a:t>
            </a:r>
            <a:r>
              <a:rPr lang="ru-RU" dirty="0" smtClean="0">
                <a:latin typeface="Source Sans Pro"/>
              </a:rPr>
              <a:t>мер обеспечения безопасности </a:t>
            </a:r>
            <a:r>
              <a:rPr lang="ru-RU" dirty="0">
                <a:latin typeface="Source Sans Pro"/>
              </a:rPr>
              <a:t>дорожного движения в стандарты проектирования </a:t>
            </a:r>
            <a:r>
              <a:rPr lang="ru-RU" dirty="0" smtClean="0">
                <a:latin typeface="Source Sans Pro"/>
              </a:rPr>
              <a:t>до фактического </a:t>
            </a:r>
            <a:r>
              <a:rPr lang="ru-RU" dirty="0">
                <a:latin typeface="Source Sans Pro"/>
              </a:rPr>
              <a:t>начала </a:t>
            </a:r>
            <a:r>
              <a:rPr lang="ru-RU" dirty="0" smtClean="0">
                <a:latin typeface="Source Sans Pro"/>
              </a:rPr>
              <a:t>работы над проектом.</a:t>
            </a:r>
            <a:endParaRPr lang="en-GB" dirty="0" smtClean="0">
              <a:latin typeface="Source Sans Pro"/>
            </a:endParaRPr>
          </a:p>
          <a:p>
            <a:endParaRPr lang="en-GB" dirty="0" smtClean="0">
              <a:latin typeface="Source Sans Pro"/>
            </a:endParaRPr>
          </a:p>
          <a:p>
            <a:r>
              <a:rPr lang="ru-RU" dirty="0" smtClean="0">
                <a:latin typeface="Source Sans Pro"/>
              </a:rPr>
              <a:t>В главах</a:t>
            </a:r>
            <a:r>
              <a:rPr lang="en-GB" dirty="0" smtClean="0">
                <a:latin typeface="Source Sans Pro"/>
              </a:rPr>
              <a:t> </a:t>
            </a:r>
            <a:r>
              <a:rPr lang="en-GB" dirty="0" smtClean="0">
                <a:latin typeface="Source Sans Pro"/>
              </a:rPr>
              <a:t>5 </a:t>
            </a:r>
            <a:r>
              <a:rPr lang="ru-RU" dirty="0" smtClean="0">
                <a:latin typeface="Source Sans Pro"/>
              </a:rPr>
              <a:t>и</a:t>
            </a:r>
            <a:r>
              <a:rPr lang="en-GB" dirty="0" smtClean="0">
                <a:latin typeface="Source Sans Pro"/>
              </a:rPr>
              <a:t> </a:t>
            </a:r>
            <a:r>
              <a:rPr lang="en-GB" dirty="0" smtClean="0">
                <a:latin typeface="Source Sans Pro"/>
              </a:rPr>
              <a:t>6 </a:t>
            </a:r>
            <a:r>
              <a:rPr lang="ru-RU" dirty="0" smtClean="0">
                <a:latin typeface="Source Sans Pro"/>
              </a:rPr>
              <a:t>рассматриваются два ключевых вопроса безопасности дорожного движения: «ОГРАНИЧЕНИЕ СКОРОСТИ» </a:t>
            </a:r>
            <a:r>
              <a:rPr lang="ru-RU" dirty="0">
                <a:latin typeface="Source Sans Pro"/>
              </a:rPr>
              <a:t>и «</a:t>
            </a:r>
            <a:r>
              <a:rPr lang="ru-RU" dirty="0">
                <a:latin typeface="Source Sans Pro"/>
              </a:rPr>
              <a:t>БЕЗОПАСНЫЙ ДОСТУП ДЛЯ ВСЕХ УЧАСТНИКОВ </a:t>
            </a:r>
            <a:r>
              <a:rPr lang="ru-RU" dirty="0">
                <a:latin typeface="Source Sans Pro"/>
              </a:rPr>
              <a:t>ДВИЖЕНИЯ»</a:t>
            </a:r>
            <a:r>
              <a:rPr lang="en-GB" dirty="0">
                <a:latin typeface="Source Sans Pro"/>
              </a:rPr>
              <a:t>.</a:t>
            </a:r>
          </a:p>
          <a:p>
            <a:endParaRPr lang="en-GB" dirty="0" smtClean="0">
              <a:latin typeface="Source Sans Pro"/>
            </a:endParaRPr>
          </a:p>
          <a:p>
            <a:r>
              <a:rPr lang="ru-RU" dirty="0" smtClean="0">
                <a:latin typeface="Source Sans Pro"/>
              </a:rPr>
              <a:t>Главы </a:t>
            </a:r>
            <a:r>
              <a:rPr lang="en-GB" dirty="0" smtClean="0">
                <a:latin typeface="Source Sans Pro"/>
              </a:rPr>
              <a:t>7 </a:t>
            </a:r>
            <a:r>
              <a:rPr lang="en-GB" dirty="0" smtClean="0">
                <a:latin typeface="Source Sans Pro"/>
              </a:rPr>
              <a:t>– 13 </a:t>
            </a:r>
            <a:r>
              <a:rPr lang="ru-RU" dirty="0" smtClean="0">
                <a:latin typeface="Source Sans Pro"/>
              </a:rPr>
              <a:t>в основном посвящены вопросам проектирования геометрических элементов</a:t>
            </a:r>
            <a:r>
              <a:rPr lang="en-GB" dirty="0" smtClean="0">
                <a:latin typeface="Source Sans Pro"/>
              </a:rPr>
              <a:t>.</a:t>
            </a:r>
            <a:r>
              <a:rPr lang="en-GB" sz="2000" dirty="0" smtClean="0">
                <a:latin typeface="Source Sans Pro"/>
              </a:rPr>
              <a:t>  </a:t>
            </a:r>
            <a:endParaRPr lang="en-GB" sz="2000" dirty="0" smtClean="0">
              <a:solidFill>
                <a:srgbClr val="12385F"/>
              </a:solidFill>
              <a:latin typeface="Source Sans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5D0FA-6CBA-19FC-5D44-D86319FFB300}"/>
              </a:ext>
            </a:extLst>
          </p:cNvPr>
          <p:cNvSpPr txBox="1"/>
          <p:nvPr/>
        </p:nvSpPr>
        <p:spPr>
          <a:xfrm>
            <a:off x="574159" y="1847660"/>
            <a:ext cx="110436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Руководство по безопасности дорожного движения </a:t>
            </a:r>
            <a:r>
              <a:rPr lang="en-GB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– </a:t>
            </a:r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структура</a:t>
            </a:r>
            <a:endParaRPr lang="en-GB" sz="2800" b="1" dirty="0">
              <a:solidFill>
                <a:srgbClr val="169BB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0" y="27295"/>
            <a:ext cx="12192000" cy="5992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7D15A-7204-F406-21C2-08D23B06C89A}"/>
              </a:ext>
            </a:extLst>
          </p:cNvPr>
          <p:cNvSpPr txBox="1"/>
          <p:nvPr/>
        </p:nvSpPr>
        <p:spPr>
          <a:xfrm>
            <a:off x="574158" y="2559862"/>
            <a:ext cx="10284343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 smtClean="0">
                <a:latin typeface="Source Sans Pro"/>
              </a:rPr>
              <a:t>В главе</a:t>
            </a:r>
            <a:r>
              <a:rPr lang="en-GB" dirty="0" smtClean="0">
                <a:latin typeface="Source Sans Pro"/>
              </a:rPr>
              <a:t> </a:t>
            </a:r>
            <a:r>
              <a:rPr lang="en-GB" dirty="0" smtClean="0">
                <a:latin typeface="Source Sans Pro"/>
              </a:rPr>
              <a:t>14 </a:t>
            </a:r>
            <a:r>
              <a:rPr lang="ru-RU" dirty="0" smtClean="0">
                <a:latin typeface="Source Sans Pro"/>
              </a:rPr>
              <a:t>«</a:t>
            </a:r>
            <a:r>
              <a:rPr lang="ru-RU" dirty="0" smtClean="0">
                <a:latin typeface="Source Sans Pro"/>
              </a:rPr>
              <a:t>ДОРОЖНЫЕ </a:t>
            </a:r>
            <a:r>
              <a:rPr lang="ru-RU" dirty="0">
                <a:latin typeface="Source Sans Pro"/>
              </a:rPr>
              <a:t>ЗНАКИ И </a:t>
            </a:r>
            <a:r>
              <a:rPr lang="ru-RU" dirty="0" smtClean="0">
                <a:latin typeface="Source Sans Pro"/>
              </a:rPr>
              <a:t>РАЗМЕТКА» </a:t>
            </a:r>
            <a:r>
              <a:rPr lang="ru-RU" dirty="0" smtClean="0">
                <a:latin typeface="Source Sans Pro"/>
              </a:rPr>
              <a:t>рассматривается регулирование дорожного движения и светофоры</a:t>
            </a:r>
            <a:r>
              <a:rPr lang="en-GB" dirty="0" smtClean="0">
                <a:latin typeface="Source Sans Pro"/>
              </a:rPr>
              <a:t>. </a:t>
            </a:r>
            <a:endParaRPr lang="en-GB" dirty="0" smtClean="0">
              <a:latin typeface="Source Sans Pro"/>
            </a:endParaRPr>
          </a:p>
          <a:p>
            <a:pPr marL="457200"/>
            <a:endParaRPr lang="en-GB" dirty="0" smtClean="0">
              <a:latin typeface="Source Sans Pro"/>
            </a:endParaRPr>
          </a:p>
          <a:p>
            <a:r>
              <a:rPr lang="ru-RU" dirty="0" smtClean="0">
                <a:latin typeface="Source Sans Pro"/>
              </a:rPr>
              <a:t>Глава</a:t>
            </a:r>
            <a:r>
              <a:rPr lang="en-GB" dirty="0" smtClean="0">
                <a:latin typeface="Source Sans Pro"/>
              </a:rPr>
              <a:t> </a:t>
            </a:r>
            <a:r>
              <a:rPr lang="en-GB" dirty="0" smtClean="0">
                <a:latin typeface="Source Sans Pro"/>
              </a:rPr>
              <a:t>15 </a:t>
            </a:r>
            <a:r>
              <a:rPr lang="ru-RU" dirty="0" smtClean="0">
                <a:latin typeface="Source Sans Pro"/>
              </a:rPr>
              <a:t>«УЛИЧНОЕ ОСВЕЩЕНИЕ» и глава </a:t>
            </a:r>
            <a:r>
              <a:rPr lang="en-GB" dirty="0" smtClean="0">
                <a:latin typeface="Source Sans Pro"/>
              </a:rPr>
              <a:t>16 </a:t>
            </a:r>
            <a:r>
              <a:rPr lang="ru-RU" dirty="0" smtClean="0">
                <a:latin typeface="Source Sans Pro"/>
              </a:rPr>
              <a:t>«</a:t>
            </a:r>
            <a:r>
              <a:rPr lang="ru-RU" dirty="0">
                <a:latin typeface="Source Sans Pro"/>
              </a:rPr>
              <a:t>УПРАВЛЕНИЕ И ОРГАНИЗАЦИЯ ДОРОЖНОГО </a:t>
            </a:r>
            <a:r>
              <a:rPr lang="ru-RU" dirty="0" smtClean="0">
                <a:latin typeface="Source Sans Pro"/>
              </a:rPr>
              <a:t>ДВИЖЕНИЯ» </a:t>
            </a:r>
            <a:r>
              <a:rPr lang="ru-RU" dirty="0" smtClean="0">
                <a:latin typeface="Source Sans Pro"/>
              </a:rPr>
              <a:t>посвящены конкретным важным техническим вопросам</a:t>
            </a:r>
            <a:r>
              <a:rPr lang="en-GB" dirty="0" smtClean="0">
                <a:latin typeface="Source Sans Pro"/>
              </a:rPr>
              <a:t>.</a:t>
            </a:r>
            <a:endParaRPr lang="en-GB" dirty="0" smtClean="0">
              <a:latin typeface="Source Sans Pro"/>
            </a:endParaRPr>
          </a:p>
          <a:p>
            <a:pPr marL="457200" indent="-457200"/>
            <a:endParaRPr lang="en-GB" dirty="0" smtClean="0">
              <a:latin typeface="Source Sans Pro"/>
            </a:endParaRPr>
          </a:p>
          <a:p>
            <a:pPr marL="457200" indent="-457200"/>
            <a:r>
              <a:rPr lang="ru-RU" dirty="0" smtClean="0">
                <a:latin typeface="Source Sans Pro"/>
              </a:rPr>
              <a:t>Глава</a:t>
            </a:r>
            <a:r>
              <a:rPr lang="en-GB" dirty="0" smtClean="0">
                <a:latin typeface="Source Sans Pro"/>
              </a:rPr>
              <a:t> </a:t>
            </a:r>
            <a:r>
              <a:rPr lang="en-GB" dirty="0" smtClean="0">
                <a:latin typeface="Source Sans Pro"/>
              </a:rPr>
              <a:t>17 </a:t>
            </a:r>
            <a:r>
              <a:rPr lang="ru-RU" dirty="0" smtClean="0">
                <a:latin typeface="Source Sans Pro"/>
              </a:rPr>
              <a:t>представляет собой обзор ряда ПРОЧИХ ВОПРОСОВ</a:t>
            </a:r>
            <a:r>
              <a:rPr lang="en-GB" dirty="0" smtClean="0">
                <a:latin typeface="Source Sans Pro"/>
              </a:rPr>
              <a:t>.</a:t>
            </a:r>
            <a:r>
              <a:rPr lang="en-GB" sz="2000" dirty="0" smtClean="0">
                <a:latin typeface="Source Sans Pro"/>
              </a:rPr>
              <a:t>  </a:t>
            </a:r>
            <a:endParaRPr lang="en-GB" sz="2000" dirty="0" smtClean="0">
              <a:solidFill>
                <a:srgbClr val="12385F"/>
              </a:solidFill>
              <a:latin typeface="Source Sans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5D0FA-6CBA-19FC-5D44-D86319FFB300}"/>
              </a:ext>
            </a:extLst>
          </p:cNvPr>
          <p:cNvSpPr txBox="1"/>
          <p:nvPr/>
        </p:nvSpPr>
        <p:spPr>
          <a:xfrm>
            <a:off x="574159" y="1847660"/>
            <a:ext cx="110436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Руководство по безопасности дорожного движения </a:t>
            </a:r>
            <a:r>
              <a:rPr lang="en-GB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– </a:t>
            </a:r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структура</a:t>
            </a:r>
            <a:endParaRPr lang="en-GB" sz="2800" b="1" dirty="0">
              <a:solidFill>
                <a:srgbClr val="169BB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5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0" y="2"/>
            <a:ext cx="12192000" cy="5992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7D15A-7204-F406-21C2-08D23B06C89A}"/>
              </a:ext>
            </a:extLst>
          </p:cNvPr>
          <p:cNvSpPr txBox="1"/>
          <p:nvPr/>
        </p:nvSpPr>
        <p:spPr>
          <a:xfrm>
            <a:off x="574158" y="2559861"/>
            <a:ext cx="1028434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 smtClean="0">
                <a:latin typeface="Source Sans Pro"/>
              </a:rPr>
              <a:t>Каждая глава </a:t>
            </a:r>
            <a:r>
              <a:rPr lang="en-GB" dirty="0" smtClean="0">
                <a:latin typeface="Source Sans Pro"/>
              </a:rPr>
              <a:t>(</a:t>
            </a:r>
            <a:r>
              <a:rPr lang="ru-RU" dirty="0" smtClean="0">
                <a:latin typeface="Source Sans Pro"/>
              </a:rPr>
              <a:t>кроме </a:t>
            </a:r>
            <a:r>
              <a:rPr lang="en-GB" dirty="0" smtClean="0">
                <a:latin typeface="Source Sans Pro"/>
              </a:rPr>
              <a:t>4</a:t>
            </a:r>
            <a:r>
              <a:rPr lang="en-GB" dirty="0" smtClean="0">
                <a:latin typeface="Source Sans Pro"/>
              </a:rPr>
              <a:t>) </a:t>
            </a:r>
            <a:r>
              <a:rPr lang="ru-RU" dirty="0" smtClean="0">
                <a:latin typeface="Source Sans Pro"/>
              </a:rPr>
              <a:t>состоит из</a:t>
            </a:r>
            <a:r>
              <a:rPr lang="en-GB" dirty="0" smtClean="0">
                <a:latin typeface="Source Sans Pro"/>
              </a:rPr>
              <a:t>:</a:t>
            </a:r>
            <a:endParaRPr lang="en-GB" dirty="0" smtClean="0">
              <a:latin typeface="Source Sans Pro"/>
            </a:endParaRPr>
          </a:p>
          <a:p>
            <a:endParaRPr lang="en-GB" dirty="0" smtClean="0">
              <a:latin typeface="Source Sans Pro"/>
            </a:endParaRPr>
          </a:p>
          <a:p>
            <a:pPr marL="457200" indent="-457200">
              <a:buAutoNum type="arabicPlain"/>
            </a:pPr>
            <a:r>
              <a:rPr lang="ru-RU" dirty="0" smtClean="0">
                <a:latin typeface="Source Sans Pro"/>
              </a:rPr>
              <a:t>Перекрестной отсылки к «Автомобильным дорогам» и прочим стандартам</a:t>
            </a:r>
          </a:p>
          <a:p>
            <a:pPr marL="457200" indent="-457200">
              <a:buAutoNum type="arabicPlain"/>
            </a:pPr>
            <a:r>
              <a:rPr lang="ru-RU" dirty="0" smtClean="0">
                <a:latin typeface="Source Sans Pro"/>
              </a:rPr>
              <a:t>Руководства по безопасности дорожного движения для проектировщиков</a:t>
            </a:r>
            <a:endParaRPr lang="ru-RU" dirty="0">
              <a:latin typeface="Source Sans Pro"/>
            </a:endParaRPr>
          </a:p>
          <a:p>
            <a:pPr marL="457200" indent="-457200">
              <a:buAutoNum type="arabicPlain"/>
            </a:pPr>
            <a:r>
              <a:rPr lang="ru-RU" dirty="0" smtClean="0">
                <a:latin typeface="Source Sans Pro"/>
              </a:rPr>
              <a:t>Дополнительных материалов</a:t>
            </a:r>
            <a:endParaRPr lang="en-GB" b="1" dirty="0" smtClean="0">
              <a:latin typeface="Source Sans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5D0FA-6CBA-19FC-5D44-D86319FFB300}"/>
              </a:ext>
            </a:extLst>
          </p:cNvPr>
          <p:cNvSpPr txBox="1"/>
          <p:nvPr/>
        </p:nvSpPr>
        <p:spPr>
          <a:xfrm>
            <a:off x="574159" y="1847660"/>
            <a:ext cx="110436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Руководство по безопасности дорожного движения </a:t>
            </a:r>
            <a:r>
              <a:rPr lang="en-GB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– </a:t>
            </a:r>
            <a:r>
              <a:rPr lang="ru-RU" sz="2800" b="1" dirty="0" smtClean="0">
                <a:solidFill>
                  <a:srgbClr val="169BB6"/>
                </a:solidFill>
                <a:latin typeface="Source Sans Pro" panose="020B0503030403020204" pitchFamily="34" charset="0"/>
              </a:rPr>
              <a:t>содержание</a:t>
            </a:r>
            <a:endParaRPr lang="en-GB" sz="2800" b="1" dirty="0">
              <a:solidFill>
                <a:srgbClr val="169BB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5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0" y="2"/>
            <a:ext cx="12192000" cy="5992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7D15A-7204-F406-21C2-08D23B06C89A}"/>
              </a:ext>
            </a:extLst>
          </p:cNvPr>
          <p:cNvSpPr txBox="1"/>
          <p:nvPr/>
        </p:nvSpPr>
        <p:spPr>
          <a:xfrm>
            <a:off x="574158" y="2559861"/>
            <a:ext cx="1028434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000" dirty="0" smtClean="0"/>
              <a:t>С точки зрения безопасности дорожного движения,</a:t>
            </a:r>
            <a:r>
              <a:rPr lang="en-GB" sz="2000" dirty="0" smtClean="0"/>
              <a:t> </a:t>
            </a:r>
            <a:r>
              <a:rPr lang="ru-RU" sz="2000" dirty="0" smtClean="0"/>
              <a:t>в рамках оценки целесообразности проекта необходимо провести</a:t>
            </a:r>
            <a:r>
              <a:rPr lang="en-GB" sz="2000" dirty="0" smtClean="0"/>
              <a:t>:</a:t>
            </a:r>
            <a:endParaRPr lang="en-GB" sz="2000" dirty="0" smtClean="0"/>
          </a:p>
          <a:p>
            <a:r>
              <a:rPr lang="en-GB" sz="2000" dirty="0" smtClean="0"/>
              <a:t>*	</a:t>
            </a:r>
            <a:r>
              <a:rPr lang="ru-RU" sz="2000" dirty="0" smtClean="0"/>
              <a:t>Комплексный </a:t>
            </a:r>
            <a:r>
              <a:rPr lang="ru-RU" sz="2000" b="1" dirty="0" smtClean="0"/>
              <a:t>анализ</a:t>
            </a:r>
            <a:r>
              <a:rPr lang="ru-RU" sz="2000" b="1" dirty="0"/>
              <a:t> </a:t>
            </a:r>
            <a:r>
              <a:rPr lang="ru-RU" sz="2000" b="1" dirty="0" smtClean="0"/>
              <a:t>безопасности дорожного движения</a:t>
            </a:r>
            <a:r>
              <a:rPr lang="en-GB" sz="2000" dirty="0" smtClean="0"/>
              <a:t>.</a:t>
            </a:r>
            <a:endParaRPr lang="en-GB" sz="2000" dirty="0" smtClean="0"/>
          </a:p>
          <a:p>
            <a:r>
              <a:rPr lang="en-GB" sz="2000" dirty="0" smtClean="0"/>
              <a:t>*	</a:t>
            </a:r>
            <a:r>
              <a:rPr lang="ru-RU" sz="2000" b="1" dirty="0" smtClean="0"/>
              <a:t>Оценка влияния фактора безопасности дорожного движения</a:t>
            </a:r>
            <a:endParaRPr lang="en-GB" sz="2000" dirty="0" smtClean="0"/>
          </a:p>
          <a:p>
            <a:r>
              <a:rPr lang="en-GB" sz="2000" dirty="0" smtClean="0"/>
              <a:t>*	</a:t>
            </a:r>
            <a:r>
              <a:rPr lang="ru-RU" sz="2000" b="1" dirty="0" smtClean="0"/>
              <a:t>Проверку </a:t>
            </a:r>
            <a:r>
              <a:rPr lang="ru-RU" sz="2000" dirty="0" smtClean="0"/>
              <a:t>выводов и рекомендаций по результатам </a:t>
            </a:r>
            <a:r>
              <a:rPr lang="ru-RU" sz="2000" b="1" dirty="0" smtClean="0"/>
              <a:t>оценки целесообразности с точки зрения обеспечения безопасности дорожного движения</a:t>
            </a:r>
            <a:endParaRPr lang="en-GB" sz="2000" dirty="0" smtClea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5D0FA-6CBA-19FC-5D44-D86319FFB300}"/>
              </a:ext>
            </a:extLst>
          </p:cNvPr>
          <p:cNvSpPr txBox="1"/>
          <p:nvPr/>
        </p:nvSpPr>
        <p:spPr>
          <a:xfrm>
            <a:off x="574159" y="1847660"/>
            <a:ext cx="110436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Руководство по безопасности дорожного движения </a:t>
            </a:r>
            <a:r>
              <a:rPr lang="en-GB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– </a:t>
            </a:r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содержание</a:t>
            </a:r>
            <a:endParaRPr lang="en-GB" sz="2800" b="1" dirty="0">
              <a:solidFill>
                <a:srgbClr val="169BB6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48399"/>
            <a:ext cx="3054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900113" algn="l"/>
                <a:tab pos="1260475" algn="l"/>
                <a:tab pos="1619250" algn="l"/>
                <a:tab pos="1979613" algn="l"/>
                <a:tab pos="2339975" algn="l"/>
                <a:tab pos="2700338" algn="l"/>
                <a:tab pos="3060700" algn="l"/>
                <a:tab pos="3419475" algn="l"/>
                <a:tab pos="3779838" algn="l"/>
                <a:tab pos="4140200" algn="l"/>
                <a:tab pos="4500563" algn="l"/>
                <a:tab pos="4860925" algn="l"/>
                <a:tab pos="5219700" algn="l"/>
                <a:tab pos="5580063" algn="l"/>
                <a:tab pos="5940425" algn="l"/>
              </a:tabLs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Arial" pitchFamily="34" charset="0"/>
              </a:rPr>
              <a:t>T.</a:t>
            </a:r>
            <a:endParaRPr kumimoji="0" lang="en-GB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900113" algn="l"/>
                <a:tab pos="1260475" algn="l"/>
                <a:tab pos="1619250" algn="l"/>
                <a:tab pos="1979613" algn="l"/>
                <a:tab pos="2339975" algn="l"/>
                <a:tab pos="2700338" algn="l"/>
                <a:tab pos="3060700" algn="l"/>
                <a:tab pos="3419475" algn="l"/>
                <a:tab pos="3779838" algn="l"/>
                <a:tab pos="4140200" algn="l"/>
                <a:tab pos="4500563" algn="l"/>
                <a:tab pos="4860925" algn="l"/>
                <a:tab pos="5219700" algn="l"/>
                <a:tab pos="5580063" algn="l"/>
                <a:tab pos="5940425" algn="l"/>
              </a:tabLst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34017" y="2"/>
            <a:ext cx="12192000" cy="5992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58A56-653E-C7C3-71BC-99D59BFC5FD8}"/>
              </a:ext>
            </a:extLst>
          </p:cNvPr>
          <p:cNvSpPr txBox="1"/>
          <p:nvPr/>
        </p:nvSpPr>
        <p:spPr>
          <a:xfrm>
            <a:off x="843516" y="3135502"/>
            <a:ext cx="1072644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 smtClean="0">
                <a:latin typeface="Source Sans Pro"/>
              </a:rPr>
              <a:t>Моя презентация состоит из двух частей</a:t>
            </a:r>
            <a:r>
              <a:rPr lang="en-GB" dirty="0" smtClean="0">
                <a:latin typeface="Source Sans Pro"/>
              </a:rPr>
              <a:t>:</a:t>
            </a:r>
            <a:endParaRPr lang="en-GB" dirty="0" smtClean="0">
              <a:latin typeface="Source Sans Pro"/>
            </a:endParaRPr>
          </a:p>
          <a:p>
            <a:endParaRPr lang="en-GB" dirty="0" smtClean="0">
              <a:solidFill>
                <a:srgbClr val="12385F"/>
              </a:solidFill>
              <a:latin typeface="Source Sans Pro"/>
            </a:endParaRPr>
          </a:p>
          <a:p>
            <a:r>
              <a:rPr lang="ru-RU" dirty="0" smtClean="0">
                <a:solidFill>
                  <a:srgbClr val="12385F"/>
                </a:solidFill>
                <a:latin typeface="Source Sans Pro"/>
              </a:rPr>
              <a:t>Част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 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1 </a:t>
            </a: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Краткий обзор проделанной работы</a:t>
            </a:r>
            <a:endParaRPr lang="en-GB" dirty="0" smtClean="0">
              <a:solidFill>
                <a:srgbClr val="12385F"/>
              </a:solidFill>
              <a:latin typeface="Source Sans Pro"/>
            </a:endParaRPr>
          </a:p>
          <a:p>
            <a:r>
              <a:rPr lang="ru-RU" dirty="0" smtClean="0">
                <a:solidFill>
                  <a:srgbClr val="12385F"/>
                </a:solidFill>
                <a:latin typeface="Source Sans Pro"/>
              </a:rPr>
              <a:t>Часть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 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2 </a:t>
            </a: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Техническое обсуждение Руководства</a:t>
            </a:r>
            <a:endParaRPr lang="en-GB" dirty="0" smtClean="0">
              <a:solidFill>
                <a:srgbClr val="12385F"/>
              </a:solidFill>
              <a:latin typeface="Source Sans Pro"/>
            </a:endParaRPr>
          </a:p>
          <a:p>
            <a:endParaRPr lang="en-GB" dirty="0">
              <a:solidFill>
                <a:srgbClr val="12385F"/>
              </a:solidFill>
              <a:latin typeface="Source Sans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34B76-B2E8-0CC7-E464-D94CD004530A}"/>
              </a:ext>
            </a:extLst>
          </p:cNvPr>
          <p:cNvSpPr txBox="1"/>
          <p:nvPr/>
        </p:nvSpPr>
        <p:spPr>
          <a:xfrm>
            <a:off x="843516" y="2260563"/>
            <a:ext cx="4057136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3200" b="1" dirty="0" smtClean="0">
                <a:solidFill>
                  <a:srgbClr val="169BB6"/>
                </a:solidFill>
              </a:rPr>
              <a:t>Об этой презентации</a:t>
            </a:r>
            <a:r>
              <a:rPr lang="en-US" sz="3200" b="1" dirty="0">
                <a:solidFill>
                  <a:srgbClr val="169BB6"/>
                </a:solidFill>
                <a:latin typeface="Source Sans Pro"/>
                <a:ea typeface="Source Sans Pro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3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0" y="27295"/>
            <a:ext cx="12192000" cy="5992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7D15A-7204-F406-21C2-08D23B06C89A}"/>
              </a:ext>
            </a:extLst>
          </p:cNvPr>
          <p:cNvSpPr txBox="1"/>
          <p:nvPr/>
        </p:nvSpPr>
        <p:spPr>
          <a:xfrm>
            <a:off x="574158" y="2286001"/>
            <a:ext cx="1028434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 smtClean="0">
                <a:latin typeface="Source Sans Pro"/>
              </a:rPr>
              <a:t>На этапе оценки целесообразности проекта необходимо решить следующие ключевые вопросы: </a:t>
            </a:r>
          </a:p>
          <a:p>
            <a:r>
              <a:rPr lang="en-GB" dirty="0" smtClean="0">
                <a:latin typeface="Source Sans Pro"/>
              </a:rPr>
              <a:t>(</a:t>
            </a:r>
            <a:r>
              <a:rPr lang="en-GB" dirty="0" smtClean="0">
                <a:latin typeface="Source Sans Pro"/>
              </a:rPr>
              <a:t>1)      </a:t>
            </a:r>
            <a:r>
              <a:rPr lang="ru-RU" b="1" dirty="0" smtClean="0">
                <a:latin typeface="Source Sans Pro"/>
              </a:rPr>
              <a:t>Стратегию ограничения скорости, </a:t>
            </a:r>
            <a:r>
              <a:rPr lang="ru-RU" dirty="0" smtClean="0">
                <a:latin typeface="Source Sans Pro"/>
              </a:rPr>
              <a:t>включающую</a:t>
            </a:r>
            <a:r>
              <a:rPr lang="en-GB" dirty="0" smtClean="0">
                <a:latin typeface="Source Sans Pro"/>
              </a:rPr>
              <a:t>:</a:t>
            </a:r>
            <a:endParaRPr lang="en-GB" dirty="0" smtClean="0">
              <a:latin typeface="Source Sans Pro"/>
            </a:endParaRPr>
          </a:p>
          <a:p>
            <a:pPr marL="360000" indent="-720000"/>
            <a:r>
              <a:rPr lang="en-GB" dirty="0" smtClean="0">
                <a:latin typeface="Source Sans Pro"/>
              </a:rPr>
              <a:t>        -    </a:t>
            </a:r>
            <a:r>
              <a:rPr lang="ru-RU" dirty="0" smtClean="0">
                <a:latin typeface="Source Sans Pro"/>
              </a:rPr>
              <a:t>рекомендуемая скорость</a:t>
            </a:r>
            <a:r>
              <a:rPr lang="en-GB" dirty="0" smtClean="0">
                <a:latin typeface="Source Sans Pro"/>
              </a:rPr>
              <a:t>,</a:t>
            </a:r>
            <a:endParaRPr lang="en-GB" dirty="0" smtClean="0">
              <a:latin typeface="Source Sans Pro"/>
            </a:endParaRPr>
          </a:p>
          <a:p>
            <a:pPr marL="360000" indent="-720000"/>
            <a:r>
              <a:rPr lang="en-GB" dirty="0" smtClean="0">
                <a:latin typeface="Source Sans Pro"/>
              </a:rPr>
              <a:t>        -    </a:t>
            </a:r>
            <a:r>
              <a:rPr lang="ru-RU" dirty="0" smtClean="0">
                <a:latin typeface="Source Sans Pro"/>
              </a:rPr>
              <a:t>проектная скорость</a:t>
            </a:r>
            <a:r>
              <a:rPr lang="en-GB" dirty="0" smtClean="0">
                <a:latin typeface="Source Sans Pro"/>
              </a:rPr>
              <a:t>,</a:t>
            </a:r>
            <a:endParaRPr lang="en-GB" dirty="0" smtClean="0">
              <a:latin typeface="Source Sans Pro"/>
            </a:endParaRPr>
          </a:p>
          <a:p>
            <a:pPr marL="360000" indent="-720000"/>
            <a:r>
              <a:rPr lang="en-GB" dirty="0" smtClean="0">
                <a:latin typeface="Source Sans Pro"/>
              </a:rPr>
              <a:t>        -    </a:t>
            </a:r>
            <a:r>
              <a:rPr lang="ru-RU" dirty="0" smtClean="0">
                <a:latin typeface="Source Sans Pro"/>
              </a:rPr>
              <a:t>ограничение скорости</a:t>
            </a:r>
            <a:r>
              <a:rPr lang="en-GB" dirty="0" smtClean="0">
                <a:latin typeface="Source Sans Pro"/>
              </a:rPr>
              <a:t>.</a:t>
            </a:r>
            <a:r>
              <a:rPr lang="en-GB" dirty="0" smtClean="0">
                <a:solidFill>
                  <a:srgbClr val="FF0000"/>
                </a:solidFill>
                <a:latin typeface="Source Sans Pro"/>
              </a:rPr>
              <a:t> </a:t>
            </a:r>
            <a:endParaRPr lang="en-GB" dirty="0" smtClean="0">
              <a:solidFill>
                <a:srgbClr val="FF0000"/>
              </a:solidFill>
              <a:latin typeface="Source Sans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5D0FA-6CBA-19FC-5D44-D86319FFB300}"/>
              </a:ext>
            </a:extLst>
          </p:cNvPr>
          <p:cNvSpPr txBox="1"/>
          <p:nvPr/>
        </p:nvSpPr>
        <p:spPr>
          <a:xfrm>
            <a:off x="574159" y="1847660"/>
            <a:ext cx="110436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Руководство по безопасности дорожного движения </a:t>
            </a:r>
            <a:r>
              <a:rPr lang="en-GB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– </a:t>
            </a:r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содержание</a:t>
            </a:r>
            <a:endParaRPr lang="en-GB" sz="2800" b="1" dirty="0">
              <a:solidFill>
                <a:srgbClr val="169BB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5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0" y="27295"/>
            <a:ext cx="12192000" cy="5992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7D15A-7204-F406-21C2-08D23B06C89A}"/>
              </a:ext>
            </a:extLst>
          </p:cNvPr>
          <p:cNvSpPr txBox="1"/>
          <p:nvPr/>
        </p:nvSpPr>
        <p:spPr>
          <a:xfrm>
            <a:off x="483722" y="2801767"/>
            <a:ext cx="10284343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 smtClean="0">
                <a:latin typeface="Source Sans Pro"/>
              </a:rPr>
              <a:t>(2)</a:t>
            </a:r>
            <a:r>
              <a:rPr lang="en-GB" b="1" dirty="0" smtClean="0">
                <a:latin typeface="Source Sans Pro"/>
              </a:rPr>
              <a:t>	</a:t>
            </a:r>
            <a:r>
              <a:rPr lang="ru-RU" b="1" dirty="0" smtClean="0">
                <a:latin typeface="Source Sans Pro"/>
              </a:rPr>
              <a:t>Подробные стандарты проектирования</a:t>
            </a:r>
            <a:r>
              <a:rPr lang="en-GB" dirty="0" smtClean="0">
                <a:latin typeface="Source Sans Pro"/>
              </a:rPr>
              <a:t> </a:t>
            </a:r>
            <a:r>
              <a:rPr lang="ru-RU" dirty="0" smtClean="0">
                <a:latin typeface="Source Sans Pro"/>
              </a:rPr>
              <a:t>для</a:t>
            </a:r>
            <a:r>
              <a:rPr lang="en-GB" dirty="0" smtClean="0">
                <a:latin typeface="Source Sans Pro"/>
              </a:rPr>
              <a:t>:</a:t>
            </a:r>
            <a:endParaRPr lang="en-GB" dirty="0" smtClean="0">
              <a:latin typeface="Source Sans Pro"/>
            </a:endParaRPr>
          </a:p>
          <a:p>
            <a:pPr marL="720000" indent="-360000">
              <a:buFontTx/>
              <a:buChar char="-"/>
            </a:pPr>
            <a:r>
              <a:rPr lang="ru-RU" b="1" dirty="0" smtClean="0">
                <a:latin typeface="Source Sans Pro"/>
              </a:rPr>
              <a:t>перекрестков, развязок</a:t>
            </a:r>
            <a:r>
              <a:rPr lang="en-GB" b="1" dirty="0" smtClean="0">
                <a:latin typeface="Source Sans Pro"/>
              </a:rPr>
              <a:t>, </a:t>
            </a:r>
            <a:r>
              <a:rPr lang="ru-RU" b="1" dirty="0" smtClean="0">
                <a:latin typeface="Source Sans Pro"/>
              </a:rPr>
              <a:t>обочины и придорожных </a:t>
            </a:r>
          </a:p>
          <a:p>
            <a:pPr marL="360000"/>
            <a:r>
              <a:rPr lang="ru-RU" b="1" dirty="0" smtClean="0">
                <a:latin typeface="Source Sans Pro"/>
              </a:rPr>
              <a:t>участков</a:t>
            </a:r>
            <a:r>
              <a:rPr lang="en-GB" b="1" dirty="0" smtClean="0">
                <a:latin typeface="Source Sans Pro"/>
              </a:rPr>
              <a:t>,</a:t>
            </a:r>
            <a:endParaRPr lang="en-GB" dirty="0" smtClean="0">
              <a:latin typeface="Source Sans Pro"/>
            </a:endParaRPr>
          </a:p>
          <a:p>
            <a:pPr marL="720000" indent="-360000">
              <a:buFontTx/>
              <a:buChar char="-"/>
            </a:pPr>
            <a:r>
              <a:rPr lang="ru-RU" b="1" dirty="0" smtClean="0">
                <a:latin typeface="Source Sans Pro"/>
              </a:rPr>
              <a:t>продольное, горизонтальное и вертикальное </a:t>
            </a:r>
          </a:p>
          <a:p>
            <a:pPr marL="360000"/>
            <a:r>
              <a:rPr lang="ru-RU" b="1" dirty="0" smtClean="0">
                <a:latin typeface="Source Sans Pro"/>
              </a:rPr>
              <a:t>выравнивание</a:t>
            </a:r>
            <a:r>
              <a:rPr lang="en-GB" dirty="0" smtClean="0">
                <a:latin typeface="Source Sans Pro"/>
              </a:rPr>
              <a:t>,</a:t>
            </a:r>
            <a:endParaRPr lang="en-GB" dirty="0" smtClean="0">
              <a:latin typeface="Source Sans Pro"/>
            </a:endParaRPr>
          </a:p>
          <a:p>
            <a:pPr marL="720000" indent="-360000"/>
            <a:r>
              <a:rPr lang="en-GB" dirty="0" smtClean="0">
                <a:latin typeface="Source Sans Pro"/>
              </a:rPr>
              <a:t>-	</a:t>
            </a:r>
            <a:r>
              <a:rPr lang="ru-RU" b="1" dirty="0" smtClean="0">
                <a:latin typeface="Source Sans Pro"/>
              </a:rPr>
              <a:t>безопасный доступ для всех участников движения</a:t>
            </a:r>
            <a:r>
              <a:rPr lang="en-GB" dirty="0" smtClean="0">
                <a:latin typeface="Source Sans Pro"/>
              </a:rPr>
              <a:t>,</a:t>
            </a:r>
          </a:p>
          <a:p>
            <a:pPr marL="720000" indent="-360000"/>
            <a:r>
              <a:rPr lang="en-GB" dirty="0" smtClean="0">
                <a:latin typeface="Source Sans Pro"/>
              </a:rPr>
              <a:t>-	</a:t>
            </a:r>
            <a:r>
              <a:rPr lang="ru-RU" b="1" dirty="0" smtClean="0">
                <a:latin typeface="Source Sans Pro"/>
              </a:rPr>
              <a:t>типы перекрестков и управление выездом на них</a:t>
            </a:r>
            <a:r>
              <a:rPr lang="en-GB" dirty="0" smtClean="0">
                <a:latin typeface="Source Sans Pro"/>
              </a:rPr>
              <a:t>,</a:t>
            </a:r>
          </a:p>
          <a:p>
            <a:pPr marL="720000" indent="-360000"/>
            <a:r>
              <a:rPr lang="en-GB" dirty="0" smtClean="0">
                <a:latin typeface="Source Sans Pro"/>
              </a:rPr>
              <a:t>-	</a:t>
            </a:r>
            <a:r>
              <a:rPr lang="ru-RU" b="1" dirty="0" smtClean="0">
                <a:latin typeface="Source Sans Pro"/>
              </a:rPr>
              <a:t>дорожные знаки и разметка</a:t>
            </a:r>
            <a:r>
              <a:rPr lang="en-GB" dirty="0" smtClean="0">
                <a:latin typeface="Source Sans Pro"/>
              </a:rPr>
              <a:t>,</a:t>
            </a:r>
          </a:p>
          <a:p>
            <a:pPr marL="720000" indent="-360000"/>
            <a:r>
              <a:rPr lang="en-GB" dirty="0" smtClean="0">
                <a:latin typeface="Source Sans Pro"/>
              </a:rPr>
              <a:t>-	</a:t>
            </a:r>
            <a:r>
              <a:rPr lang="ru-RU" b="1" dirty="0" smtClean="0">
                <a:latin typeface="Source Sans Pro"/>
              </a:rPr>
              <a:t>уличное освещение</a:t>
            </a:r>
            <a:r>
              <a:rPr lang="en-GB" dirty="0" smtClean="0">
                <a:latin typeface="Source Sans Pro"/>
              </a:rPr>
              <a:t>.</a:t>
            </a:r>
            <a:endParaRPr lang="en-GB" dirty="0" smtClean="0">
              <a:latin typeface="Source Sans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5D0FA-6CBA-19FC-5D44-D86319FFB300}"/>
              </a:ext>
            </a:extLst>
          </p:cNvPr>
          <p:cNvSpPr txBox="1"/>
          <p:nvPr/>
        </p:nvSpPr>
        <p:spPr>
          <a:xfrm>
            <a:off x="574159" y="1847660"/>
            <a:ext cx="1104368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Руководство по </a:t>
            </a:r>
            <a:r>
              <a:rPr lang="ru-RU" sz="2800" b="1" dirty="0" smtClean="0">
                <a:solidFill>
                  <a:srgbClr val="169BB6"/>
                </a:solidFill>
                <a:latin typeface="Source Sans Pro" panose="020B0503030403020204" pitchFamily="34" charset="0"/>
              </a:rPr>
              <a:t>безопасности</a:t>
            </a:r>
          </a:p>
          <a:p>
            <a:r>
              <a:rPr lang="ru-RU" sz="2800" b="1" dirty="0" smtClean="0">
                <a:solidFill>
                  <a:srgbClr val="169BB6"/>
                </a:solidFill>
                <a:latin typeface="Source Sans Pro" panose="020B0503030403020204" pitchFamily="34" charset="0"/>
              </a:rPr>
              <a:t>дорожного </a:t>
            </a:r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движения </a:t>
            </a:r>
            <a:r>
              <a:rPr lang="en-GB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– </a:t>
            </a:r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содержание</a:t>
            </a:r>
            <a:endParaRPr lang="en-GB" sz="2800" b="1" dirty="0">
              <a:solidFill>
                <a:srgbClr val="169BB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5402C45-A08A-7280-D6F1-A900779C5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350" y="162166"/>
            <a:ext cx="5159894" cy="290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FCDE17A-C646-5099-6728-47E2A818C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0550" y="3087992"/>
            <a:ext cx="4787900" cy="269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5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1736750" y="0"/>
            <a:ext cx="12192000" cy="5992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7D15A-7204-F406-21C2-08D23B06C89A}"/>
              </a:ext>
            </a:extLst>
          </p:cNvPr>
          <p:cNvSpPr txBox="1"/>
          <p:nvPr/>
        </p:nvSpPr>
        <p:spPr>
          <a:xfrm>
            <a:off x="574158" y="2286003"/>
            <a:ext cx="1028434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 smtClean="0">
                <a:latin typeface="Source Sans Pro"/>
              </a:rPr>
              <a:t>(3)	</a:t>
            </a:r>
            <a:r>
              <a:rPr lang="ru-RU" dirty="0" smtClean="0">
                <a:latin typeface="Source Sans Pro"/>
              </a:rPr>
              <a:t>Требования к </a:t>
            </a:r>
            <a:r>
              <a:rPr lang="ru-RU" b="1" dirty="0" smtClean="0">
                <a:latin typeface="Source Sans Pro"/>
              </a:rPr>
              <a:t>участию общественности и заинтересованных сторон</a:t>
            </a:r>
            <a:endParaRPr lang="en-GB" sz="2000" dirty="0" smtClea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5D0FA-6CBA-19FC-5D44-D86319FFB300}"/>
              </a:ext>
            </a:extLst>
          </p:cNvPr>
          <p:cNvSpPr txBox="1"/>
          <p:nvPr/>
        </p:nvSpPr>
        <p:spPr>
          <a:xfrm>
            <a:off x="574159" y="1847660"/>
            <a:ext cx="110436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Руководство по безопасности дорожного движения </a:t>
            </a:r>
            <a:r>
              <a:rPr lang="en-GB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– </a:t>
            </a:r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содержание</a:t>
            </a:r>
            <a:endParaRPr lang="en-GB" sz="2800" b="1" dirty="0">
              <a:solidFill>
                <a:srgbClr val="169BB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5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0" y="27295"/>
            <a:ext cx="12192000" cy="5992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7D15A-7204-F406-21C2-08D23B06C89A}"/>
              </a:ext>
            </a:extLst>
          </p:cNvPr>
          <p:cNvSpPr txBox="1"/>
          <p:nvPr/>
        </p:nvSpPr>
        <p:spPr>
          <a:xfrm>
            <a:off x="313242" y="2801767"/>
            <a:ext cx="11728451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000" dirty="0" smtClean="0">
                <a:latin typeface="Source Sans Pro"/>
              </a:rPr>
              <a:t>Мы планируем и дальше совершенствовать свое Руководство в ходе обсуждения с заинтересованными сторонами на местах следующих вопросов</a:t>
            </a:r>
            <a:r>
              <a:rPr lang="en-GB" sz="2000" dirty="0" smtClean="0">
                <a:latin typeface="Source Sans Pro"/>
              </a:rPr>
              <a:t>:</a:t>
            </a:r>
            <a:endParaRPr lang="en-GB" sz="2000" dirty="0" smtClean="0">
              <a:latin typeface="Source Sans Pro"/>
            </a:endParaRPr>
          </a:p>
          <a:p>
            <a:pPr marL="457200" indent="-457200"/>
            <a:endParaRPr lang="en-GB" sz="2000" dirty="0" smtClean="0">
              <a:latin typeface="Source Sans Pro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2385F"/>
                </a:solidFill>
                <a:latin typeface="Source Sans Pro"/>
              </a:rPr>
              <a:t>Использование существующих стандартов проектирования</a:t>
            </a:r>
            <a:r>
              <a:rPr lang="en-GB" sz="2000" dirty="0" smtClean="0">
                <a:solidFill>
                  <a:srgbClr val="12385F"/>
                </a:solidFill>
                <a:latin typeface="Source Sans Pro"/>
              </a:rPr>
              <a:t>.</a:t>
            </a:r>
            <a:endParaRPr lang="en-GB" sz="2000" dirty="0" smtClean="0">
              <a:solidFill>
                <a:srgbClr val="12385F"/>
              </a:solidFill>
              <a:latin typeface="Source Sans Pro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2385F"/>
                </a:solidFill>
                <a:latin typeface="Source Sans Pro"/>
              </a:rPr>
              <a:t>Возможность применения конкретных мер из Руководства</a:t>
            </a:r>
            <a:r>
              <a:rPr lang="en-GB" sz="2000" dirty="0" smtClean="0">
                <a:solidFill>
                  <a:srgbClr val="12385F"/>
                </a:solidFill>
                <a:latin typeface="Source Sans Pro"/>
              </a:rPr>
              <a:t>.  </a:t>
            </a:r>
            <a:endParaRPr lang="en-GB" sz="2000" dirty="0" smtClean="0">
              <a:solidFill>
                <a:srgbClr val="12385F"/>
              </a:solidFill>
              <a:latin typeface="Source Sans Pro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2385F"/>
                </a:solidFill>
                <a:latin typeface="Source Sans Pro"/>
              </a:rPr>
              <a:t>Какие препятствия могут возникнуть для использования этих мер в проектах</a:t>
            </a:r>
            <a:r>
              <a:rPr lang="en-GB" sz="2000" dirty="0" smtClean="0">
                <a:solidFill>
                  <a:srgbClr val="12385F"/>
                </a:solidFill>
                <a:latin typeface="Source Sans Pro"/>
              </a:rPr>
              <a:t>– </a:t>
            </a:r>
            <a:r>
              <a:rPr lang="ru-RU" sz="2000" dirty="0" smtClean="0">
                <a:solidFill>
                  <a:srgbClr val="12385F"/>
                </a:solidFill>
                <a:latin typeface="Source Sans Pro"/>
              </a:rPr>
              <a:t>и что можно сделать для устранения этих препятствий</a:t>
            </a:r>
            <a:r>
              <a:rPr lang="en-GB" sz="2000" dirty="0" smtClean="0">
                <a:solidFill>
                  <a:srgbClr val="12385F"/>
                </a:solidFill>
                <a:latin typeface="Source Sans Pro"/>
              </a:rPr>
              <a:t>?</a:t>
            </a:r>
            <a:endParaRPr lang="en-GB" sz="2000" dirty="0" smtClean="0">
              <a:solidFill>
                <a:srgbClr val="12385F"/>
              </a:solidFill>
              <a:latin typeface="Source Sans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5D0FA-6CBA-19FC-5D44-D86319FFB300}"/>
              </a:ext>
            </a:extLst>
          </p:cNvPr>
          <p:cNvSpPr txBox="1"/>
          <p:nvPr/>
        </p:nvSpPr>
        <p:spPr>
          <a:xfrm>
            <a:off x="574159" y="1847660"/>
            <a:ext cx="1104368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Руководство по безопасности дорожного движения </a:t>
            </a:r>
            <a:r>
              <a:rPr lang="en-GB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– </a:t>
            </a:r>
            <a:r>
              <a:rPr lang="ru-RU" sz="2800" b="1" dirty="0" smtClean="0">
                <a:solidFill>
                  <a:srgbClr val="169BB6"/>
                </a:solidFill>
                <a:latin typeface="Source Sans Pro" panose="020B0503030403020204" pitchFamily="34" charset="0"/>
              </a:rPr>
              <a:t>следующие шаги</a:t>
            </a:r>
            <a:endParaRPr lang="en-GB" sz="2800" b="1" dirty="0">
              <a:solidFill>
                <a:srgbClr val="169BB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5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0" y="0"/>
            <a:ext cx="12192000" cy="5992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7D15A-7204-F406-21C2-08D23B06C89A}"/>
              </a:ext>
            </a:extLst>
          </p:cNvPr>
          <p:cNvSpPr txBox="1"/>
          <p:nvPr/>
        </p:nvSpPr>
        <p:spPr>
          <a:xfrm>
            <a:off x="314613" y="2771352"/>
            <a:ext cx="1172845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 smtClean="0">
                <a:latin typeface="Source Sans Pro"/>
              </a:rPr>
              <a:t>Презентация будет дополнена, когда мы добавим в Руководство исчерпывающие примеры и </a:t>
            </a:r>
            <a:r>
              <a:rPr lang="ru-RU" dirty="0" smtClean="0">
                <a:latin typeface="Source Sans Pro"/>
              </a:rPr>
              <a:t>иллюстрации</a:t>
            </a:r>
            <a:r>
              <a:rPr lang="en-GB" dirty="0" smtClean="0">
                <a:latin typeface="Source Sans Pro"/>
              </a:rPr>
              <a:t>.</a:t>
            </a:r>
            <a:endParaRPr lang="en-GB" dirty="0" smtClean="0">
              <a:latin typeface="Source Sans Pro"/>
            </a:endParaRPr>
          </a:p>
          <a:p>
            <a:pPr marL="457200" indent="-457200"/>
            <a:endParaRPr lang="en-GB" dirty="0" smtClean="0">
              <a:latin typeface="Source Sans Pro"/>
            </a:endParaRPr>
          </a:p>
          <a:p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В течение нескольких дней мы определимся с датой представления окончательного проекта,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 </a:t>
            </a: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когда будет понятен объем необходимых правок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.</a:t>
            </a:r>
            <a:endParaRPr lang="en-GB" dirty="0" smtClean="0">
              <a:solidFill>
                <a:srgbClr val="12385F"/>
              </a:solidFill>
              <a:latin typeface="Source Sans Pro"/>
            </a:endParaRPr>
          </a:p>
          <a:p>
            <a:endParaRPr lang="en-GB" dirty="0" smtClean="0">
              <a:solidFill>
                <a:srgbClr val="12385F"/>
              </a:solidFill>
              <a:latin typeface="Source Sans Pro"/>
            </a:endParaRPr>
          </a:p>
          <a:p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Окончательный вариант будет представлен отдельно каждой из трех стран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.</a:t>
            </a:r>
            <a:endParaRPr lang="en-GB" dirty="0" smtClean="0">
              <a:solidFill>
                <a:srgbClr val="12385F"/>
              </a:solidFill>
              <a:latin typeface="Source Sans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5D0FA-6CBA-19FC-5D44-D86319FFB300}"/>
              </a:ext>
            </a:extLst>
          </p:cNvPr>
          <p:cNvSpPr txBox="1"/>
          <p:nvPr/>
        </p:nvSpPr>
        <p:spPr>
          <a:xfrm>
            <a:off x="574159" y="1847660"/>
            <a:ext cx="1104368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Руководство по безопасности дорожного движения </a:t>
            </a:r>
            <a:r>
              <a:rPr lang="en-GB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– </a:t>
            </a:r>
            <a:r>
              <a:rPr lang="ru-RU" sz="28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следующие шаги</a:t>
            </a:r>
            <a:endParaRPr lang="en-GB" sz="2800" b="1" dirty="0">
              <a:solidFill>
                <a:srgbClr val="169BB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5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C7D15A-7204-F406-21C2-08D23B06C89A}"/>
              </a:ext>
            </a:extLst>
          </p:cNvPr>
          <p:cNvSpPr txBox="1"/>
          <p:nvPr/>
        </p:nvSpPr>
        <p:spPr>
          <a:xfrm>
            <a:off x="669408" y="2298700"/>
            <a:ext cx="11363843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/>
            <a:r>
              <a:rPr lang="ru-RU" sz="2200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Спасибо за внимание</a:t>
            </a:r>
            <a:endParaRPr lang="en-GB" sz="2200" dirty="0" smtClean="0">
              <a:solidFill>
                <a:srgbClr val="12385F"/>
              </a:solidFill>
              <a:latin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5D0FA-6CBA-19FC-5D44-D86319FFB300}"/>
              </a:ext>
            </a:extLst>
          </p:cNvPr>
          <p:cNvSpPr txBox="1"/>
          <p:nvPr/>
        </p:nvSpPr>
        <p:spPr>
          <a:xfrm>
            <a:off x="558800" y="1849364"/>
            <a:ext cx="11844671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300" b="1" dirty="0" smtClean="0">
                <a:solidFill>
                  <a:srgbClr val="169BB6"/>
                </a:solidFill>
                <a:latin typeface="Source Sans Pro" panose="020B0503030403020204" pitchFamily="34" charset="0"/>
              </a:rPr>
              <a:t>Обзор стандартов и</a:t>
            </a:r>
            <a:r>
              <a:rPr lang="en-GB" sz="2300" b="1" dirty="0" smtClean="0">
                <a:solidFill>
                  <a:srgbClr val="169BB6"/>
                </a:solidFill>
                <a:latin typeface="Source Sans Pro" panose="020B0503030403020204" pitchFamily="34" charset="0"/>
              </a:rPr>
              <a:t> </a:t>
            </a:r>
            <a:r>
              <a:rPr lang="ru-RU" sz="2300" b="1" dirty="0" smtClean="0">
                <a:solidFill>
                  <a:srgbClr val="169BB6"/>
                </a:solidFill>
                <a:latin typeface="Source Sans Pro" panose="020B0503030403020204" pitchFamily="34" charset="0"/>
              </a:rPr>
              <a:t>технологий проектирования дорог в </a:t>
            </a:r>
            <a:r>
              <a:rPr lang="ru-RU" sz="2300" b="1" dirty="0">
                <a:solidFill>
                  <a:srgbClr val="169BB6"/>
                </a:solidFill>
                <a:latin typeface="Source Sans Pro" panose="020B0503030403020204" pitchFamily="34" charset="0"/>
              </a:rPr>
              <a:t>странах ЦАРЭС</a:t>
            </a:r>
            <a:endParaRPr lang="en-GB" sz="2300" b="1" dirty="0">
              <a:solidFill>
                <a:srgbClr val="169BB6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49CFC09-3A13-408F-EB1C-5F92E434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993" y="3147419"/>
            <a:ext cx="3645313" cy="273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IMG_1044.JPG">
            <a:extLst>
              <a:ext uri="{FF2B5EF4-FFF2-40B4-BE49-F238E27FC236}">
                <a16:creationId xmlns:a16="http://schemas.microsoft.com/office/drawing/2014/main" id="{43EC1CE9-6748-574A-7A0A-7529E579B6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800" y="3183645"/>
            <a:ext cx="3448051" cy="258603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0917" y="3134719"/>
            <a:ext cx="3636963" cy="272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34017" y="2"/>
            <a:ext cx="12192000" cy="5992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58A56-653E-C7C3-71BC-99D59BFC5FD8}"/>
              </a:ext>
            </a:extLst>
          </p:cNvPr>
          <p:cNvSpPr txBox="1"/>
          <p:nvPr/>
        </p:nvSpPr>
        <p:spPr>
          <a:xfrm>
            <a:off x="843516" y="3135502"/>
            <a:ext cx="1072644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 smtClean="0">
                <a:latin typeface="Source Sans Pro"/>
              </a:rPr>
              <a:t>Задачей нашего проекта </a:t>
            </a:r>
            <a:r>
              <a:rPr lang="ru-RU" b="1" dirty="0" smtClean="0">
                <a:latin typeface="Source Sans Pro"/>
              </a:rPr>
              <a:t>является выявление возможностей для повышени</a:t>
            </a:r>
            <a:r>
              <a:rPr lang="ru-RU" b="1" dirty="0" smtClean="0">
                <a:latin typeface="Source Sans Pro"/>
              </a:rPr>
              <a:t>я безопасности дорожного движения</a:t>
            </a:r>
            <a:r>
              <a:rPr lang="en-GB" b="1" dirty="0" smtClean="0">
                <a:latin typeface="Source Sans Pro"/>
              </a:rPr>
              <a:t>.  </a:t>
            </a:r>
            <a:endParaRPr lang="en-GB" b="1" dirty="0" smtClean="0">
              <a:latin typeface="Source Sans Pro"/>
            </a:endParaRPr>
          </a:p>
          <a:p>
            <a:endParaRPr lang="en-GB" b="1" dirty="0" smtClean="0">
              <a:latin typeface="Source Sans Pro"/>
            </a:endParaRPr>
          </a:p>
          <a:p>
            <a:r>
              <a:rPr lang="ru-RU" b="1" dirty="0" smtClean="0">
                <a:latin typeface="Source Sans Pro"/>
              </a:rPr>
              <a:t>Наш проек</a:t>
            </a:r>
            <a:r>
              <a:rPr lang="ru-RU" b="1" dirty="0" smtClean="0">
                <a:latin typeface="Source Sans Pro"/>
              </a:rPr>
              <a:t>т ограничивается тремя странами </a:t>
            </a:r>
            <a:r>
              <a:rPr lang="ru-RU" b="1" dirty="0">
                <a:latin typeface="Source Sans Pro"/>
              </a:rPr>
              <a:t>ЦАРЭС</a:t>
            </a:r>
            <a:r>
              <a:rPr lang="en-GB" b="1" dirty="0" smtClean="0">
                <a:latin typeface="Source Sans Pro"/>
              </a:rPr>
              <a:t> - </a:t>
            </a:r>
            <a:r>
              <a:rPr lang="ru-RU" b="1" dirty="0">
                <a:latin typeface="Source Sans Pro"/>
              </a:rPr>
              <a:t>Кыргызстан</a:t>
            </a:r>
            <a:r>
              <a:rPr lang="en-GB" b="1" dirty="0" smtClean="0">
                <a:latin typeface="Source Sans Pro"/>
              </a:rPr>
              <a:t>, </a:t>
            </a:r>
            <a:r>
              <a:rPr lang="ru-RU" b="1" dirty="0" smtClean="0">
                <a:latin typeface="Source Sans Pro"/>
              </a:rPr>
              <a:t>Узбекистан</a:t>
            </a:r>
            <a:r>
              <a:rPr lang="en-GB" b="1" dirty="0" smtClean="0">
                <a:latin typeface="Source Sans Pro"/>
              </a:rPr>
              <a:t> </a:t>
            </a:r>
            <a:r>
              <a:rPr lang="ru-RU" b="1" dirty="0" smtClean="0">
                <a:latin typeface="Source Sans Pro"/>
              </a:rPr>
              <a:t>и</a:t>
            </a:r>
            <a:r>
              <a:rPr lang="en-GB" b="1" dirty="0" smtClean="0">
                <a:latin typeface="Source Sans Pro"/>
              </a:rPr>
              <a:t> </a:t>
            </a:r>
            <a:r>
              <a:rPr lang="ru-RU" b="1" dirty="0" smtClean="0">
                <a:latin typeface="Source Sans Pro"/>
              </a:rPr>
              <a:t>Таджикистан</a:t>
            </a:r>
            <a:r>
              <a:rPr lang="en-GB" b="1" dirty="0" smtClean="0">
                <a:solidFill>
                  <a:srgbClr val="12385F"/>
                </a:solidFill>
                <a:latin typeface="Source Sans Pro"/>
              </a:rPr>
              <a:t>.</a:t>
            </a:r>
            <a:endParaRPr lang="en-GB" b="1" dirty="0" smtClean="0">
              <a:solidFill>
                <a:srgbClr val="12385F"/>
              </a:solidFill>
              <a:latin typeface="Source Sans Pro"/>
            </a:endParaRPr>
          </a:p>
          <a:p>
            <a:pPr>
              <a:buNone/>
            </a:pPr>
            <a:endParaRPr lang="en-GB" dirty="0" smtClean="0">
              <a:solidFill>
                <a:srgbClr val="12385F"/>
              </a:solidFill>
              <a:latin typeface="Source Sans Pro"/>
            </a:endParaRPr>
          </a:p>
          <a:p>
            <a:pPr>
              <a:buNone/>
            </a:pP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В  центре проекта – </a:t>
            </a:r>
            <a:r>
              <a:rPr lang="ru-RU" b="1" dirty="0" smtClean="0">
                <a:solidFill>
                  <a:srgbClr val="12385F"/>
                </a:solidFill>
                <a:latin typeface="Source Sans Pro"/>
              </a:rPr>
              <a:t>проектирование дорожной инфраструктуры для крупных междугородних магистралей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.</a:t>
            </a:r>
            <a:endParaRPr lang="en-GB" dirty="0">
              <a:solidFill>
                <a:srgbClr val="12385F"/>
              </a:solidFill>
              <a:latin typeface="Source Sans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34B76-B2E8-0CC7-E464-D94CD004530A}"/>
              </a:ext>
            </a:extLst>
          </p:cNvPr>
          <p:cNvSpPr txBox="1"/>
          <p:nvPr/>
        </p:nvSpPr>
        <p:spPr>
          <a:xfrm>
            <a:off x="843517" y="2260563"/>
            <a:ext cx="4457054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3200" b="1" dirty="0" smtClean="0">
                <a:solidFill>
                  <a:srgbClr val="169BB6"/>
                </a:solidFill>
              </a:rPr>
              <a:t>Цели и задачи проекта</a:t>
            </a:r>
            <a:r>
              <a:rPr lang="en-US" sz="2000" b="1" dirty="0" smtClean="0">
                <a:solidFill>
                  <a:srgbClr val="169BB6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:</a:t>
            </a:r>
            <a:r>
              <a:rPr lang="en-US" sz="3200" b="1" dirty="0">
                <a:solidFill>
                  <a:srgbClr val="169BB6"/>
                </a:solidFill>
                <a:latin typeface="Source Sans Pro"/>
                <a:ea typeface="Source Sans Pro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34017" y="2"/>
            <a:ext cx="12192000" cy="5992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58A56-653E-C7C3-71BC-99D59BFC5FD8}"/>
              </a:ext>
            </a:extLst>
          </p:cNvPr>
          <p:cNvSpPr txBox="1"/>
          <p:nvPr/>
        </p:nvSpPr>
        <p:spPr>
          <a:xfrm>
            <a:off x="635001" y="3135503"/>
            <a:ext cx="111506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Наш подход основан на </a:t>
            </a:r>
            <a:r>
              <a:rPr lang="ru-RU" b="1" dirty="0" smtClean="0">
                <a:latin typeface="Source Sans Pro"/>
              </a:rPr>
              <a:t>Безопасном Системном Подходе</a:t>
            </a:r>
            <a:r>
              <a:rPr lang="en-GB" dirty="0" smtClean="0">
                <a:latin typeface="Source Sans Pro"/>
              </a:rPr>
              <a:t>, </a:t>
            </a:r>
            <a:endParaRPr lang="en-GB" dirty="0" smtClean="0">
              <a:latin typeface="Source Sans Pro"/>
            </a:endParaRPr>
          </a:p>
          <a:p>
            <a:pPr>
              <a:buNone/>
            </a:pPr>
            <a:endParaRPr lang="en-GB" dirty="0" smtClean="0">
              <a:latin typeface="Source Sans Pro"/>
            </a:endParaRPr>
          </a:p>
          <a:p>
            <a:pPr>
              <a:buNone/>
            </a:pPr>
            <a:r>
              <a:rPr lang="ru-RU" dirty="0" smtClean="0">
                <a:latin typeface="Source Sans Pro"/>
              </a:rPr>
              <a:t>однако в центре нашего внимания - </a:t>
            </a:r>
            <a:r>
              <a:rPr lang="ru-RU" b="1" dirty="0" smtClean="0">
                <a:solidFill>
                  <a:srgbClr val="12385F"/>
                </a:solidFill>
                <a:latin typeface="Source Sans Pro"/>
              </a:rPr>
              <a:t>проектирование дорожной инфраструктуры</a:t>
            </a:r>
            <a:r>
              <a:rPr lang="en-GB" b="1" dirty="0" smtClean="0">
                <a:solidFill>
                  <a:srgbClr val="12385F"/>
                </a:solidFill>
                <a:latin typeface="Source Sans Pro"/>
              </a:rPr>
              <a:t>.</a:t>
            </a:r>
            <a:endParaRPr lang="en-GB" b="1" dirty="0" smtClean="0">
              <a:solidFill>
                <a:srgbClr val="12385F"/>
              </a:solidFill>
              <a:latin typeface="Source Sans Pro"/>
            </a:endParaRPr>
          </a:p>
          <a:p>
            <a:pPr>
              <a:buNone/>
            </a:pPr>
            <a:endParaRPr lang="en-GB" b="1" dirty="0" smtClean="0">
              <a:solidFill>
                <a:srgbClr val="12385F"/>
              </a:solidFill>
              <a:latin typeface="Source Sans Pro"/>
            </a:endParaRPr>
          </a:p>
          <a:p>
            <a:pPr>
              <a:buNone/>
            </a:pP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Основным объектом проекта являются </a:t>
            </a:r>
            <a:r>
              <a:rPr lang="ru-RU" b="1" dirty="0" smtClean="0">
                <a:solidFill>
                  <a:srgbClr val="12385F"/>
                </a:solidFill>
                <a:latin typeface="Source Sans Pro"/>
              </a:rPr>
              <a:t>крупные междугородние магистрали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, </a:t>
            </a:r>
            <a:endParaRPr lang="en-GB" dirty="0" smtClean="0">
              <a:solidFill>
                <a:srgbClr val="12385F"/>
              </a:solidFill>
              <a:latin typeface="Source Sans Pro"/>
            </a:endParaRPr>
          </a:p>
          <a:p>
            <a:pPr>
              <a:buNone/>
            </a:pP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а не городские дороги, которые являются источником другого типа проблем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, </a:t>
            </a:r>
            <a:r>
              <a:rPr lang="ru-RU" dirty="0" smtClean="0">
                <a:solidFill>
                  <a:srgbClr val="12385F"/>
                </a:solidFill>
                <a:latin typeface="Source Sans Pro"/>
              </a:rPr>
              <a:t>для решения которых требуется другой баланс рекомендуемых решений</a:t>
            </a:r>
            <a:r>
              <a:rPr lang="en-GB" dirty="0" smtClean="0">
                <a:solidFill>
                  <a:srgbClr val="12385F"/>
                </a:solidFill>
                <a:latin typeface="Source Sans Pro"/>
              </a:rPr>
              <a:t>.</a:t>
            </a:r>
            <a:endParaRPr lang="en-GB" dirty="0">
              <a:solidFill>
                <a:srgbClr val="12385F"/>
              </a:solidFill>
              <a:latin typeface="Source Sans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34B76-B2E8-0CC7-E464-D94CD004530A}"/>
              </a:ext>
            </a:extLst>
          </p:cNvPr>
          <p:cNvSpPr txBox="1"/>
          <p:nvPr/>
        </p:nvSpPr>
        <p:spPr>
          <a:xfrm>
            <a:off x="843517" y="2260563"/>
            <a:ext cx="4550028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3200" b="1" dirty="0">
                <a:solidFill>
                  <a:srgbClr val="169BB6"/>
                </a:solidFill>
              </a:rPr>
              <a:t>Цели и задачи </a:t>
            </a:r>
            <a:r>
              <a:rPr lang="ru-RU" sz="3200" b="1" dirty="0" smtClean="0">
                <a:solidFill>
                  <a:srgbClr val="169BB6"/>
                </a:solidFill>
              </a:rPr>
              <a:t>проекта</a:t>
            </a:r>
            <a:r>
              <a:rPr lang="en-US" sz="2000" b="1" dirty="0" smtClean="0">
                <a:solidFill>
                  <a:srgbClr val="169BB6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:</a:t>
            </a:r>
            <a:r>
              <a:rPr lang="en-US" sz="3200" b="1" dirty="0">
                <a:solidFill>
                  <a:srgbClr val="169BB6"/>
                </a:solidFill>
                <a:latin typeface="Source Sans Pro"/>
                <a:ea typeface="Source Sans Pro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34017" y="2"/>
            <a:ext cx="12192000" cy="5992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58A56-653E-C7C3-71BC-99D59BFC5FD8}"/>
              </a:ext>
            </a:extLst>
          </p:cNvPr>
          <p:cNvSpPr txBox="1"/>
          <p:nvPr/>
        </p:nvSpPr>
        <p:spPr>
          <a:xfrm>
            <a:off x="843517" y="3135503"/>
            <a:ext cx="1088493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 smtClean="0"/>
              <a:t>Руководство начинается с основного положения, что </a:t>
            </a:r>
            <a:r>
              <a:rPr lang="ru-RU" b="1" dirty="0" smtClean="0"/>
              <a:t>участники дорожного движения </a:t>
            </a:r>
            <a:r>
              <a:rPr lang="en-GB" b="1" dirty="0" smtClean="0"/>
              <a:t>– </a:t>
            </a:r>
            <a:r>
              <a:rPr lang="ru-RU" b="1" dirty="0" smtClean="0"/>
              <a:t>люди</a:t>
            </a:r>
            <a:r>
              <a:rPr lang="en-GB" b="1" dirty="0" smtClean="0"/>
              <a:t> – </a:t>
            </a:r>
            <a:r>
              <a:rPr lang="ru-RU" b="1" dirty="0" smtClean="0"/>
              <a:t>ошибаются</a:t>
            </a:r>
            <a:r>
              <a:rPr lang="en-GB" dirty="0" smtClean="0"/>
              <a:t>, </a:t>
            </a:r>
            <a:endParaRPr lang="en-GB" dirty="0" smtClean="0"/>
          </a:p>
          <a:p>
            <a:endParaRPr lang="en-GB" dirty="0" smtClean="0"/>
          </a:p>
          <a:p>
            <a:r>
              <a:rPr lang="ru-RU" dirty="0" smtClean="0"/>
              <a:t>а</a:t>
            </a:r>
            <a:r>
              <a:rPr lang="en-GB" dirty="0" smtClean="0"/>
              <a:t> </a:t>
            </a:r>
            <a:r>
              <a:rPr lang="ru-RU" b="1" dirty="0" smtClean="0"/>
              <a:t>меры обеспечения безопасности дорожного движения должны</a:t>
            </a:r>
            <a:r>
              <a:rPr lang="en-GB" dirty="0" smtClean="0"/>
              <a:t>:</a:t>
            </a:r>
            <a:endParaRPr lang="en-GB" dirty="0" smtClean="0"/>
          </a:p>
          <a:p>
            <a:endParaRPr lang="en-GB" dirty="0" smtClean="0"/>
          </a:p>
          <a:p>
            <a:pPr lvl="1"/>
            <a:r>
              <a:rPr lang="ru-RU" b="1" dirty="0" smtClean="0"/>
              <a:t>помочь людям избежать ошибок</a:t>
            </a:r>
            <a:r>
              <a:rPr lang="en-GB" dirty="0" smtClean="0"/>
              <a:t>,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ru-RU" b="1" dirty="0" smtClean="0"/>
              <a:t>м</a:t>
            </a:r>
            <a:r>
              <a:rPr lang="ru-RU" b="1" dirty="0" smtClean="0"/>
              <a:t>инимизировать ущерб от аварий</a:t>
            </a:r>
            <a:r>
              <a:rPr lang="ru-RU" b="1" dirty="0" smtClean="0"/>
              <a:t>, </a:t>
            </a:r>
            <a:r>
              <a:rPr lang="ru-RU" b="1" dirty="0"/>
              <a:t>если ошибки избежать невозможно</a:t>
            </a:r>
            <a:r>
              <a:rPr lang="en-GB" dirty="0" smtClean="0"/>
              <a:t>. </a:t>
            </a:r>
            <a:endParaRPr lang="en-GB" dirty="0" smtClean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34B76-B2E8-0CC7-E464-D94CD004530A}"/>
              </a:ext>
            </a:extLst>
          </p:cNvPr>
          <p:cNvSpPr txBox="1"/>
          <p:nvPr/>
        </p:nvSpPr>
        <p:spPr>
          <a:xfrm>
            <a:off x="843517" y="2260563"/>
            <a:ext cx="4550028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3200" b="1" dirty="0">
                <a:solidFill>
                  <a:srgbClr val="169BB6"/>
                </a:solidFill>
              </a:rPr>
              <a:t>Цели и задачи </a:t>
            </a:r>
            <a:r>
              <a:rPr lang="ru-RU" sz="3200" b="1" dirty="0" smtClean="0">
                <a:solidFill>
                  <a:srgbClr val="169BB6"/>
                </a:solidFill>
              </a:rPr>
              <a:t>проекта</a:t>
            </a:r>
            <a:r>
              <a:rPr lang="en-US" sz="2000" b="1" dirty="0" smtClean="0">
                <a:solidFill>
                  <a:srgbClr val="169BB6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:</a:t>
            </a:r>
            <a:r>
              <a:rPr lang="en-US" sz="3200" b="1" dirty="0">
                <a:solidFill>
                  <a:srgbClr val="169BB6"/>
                </a:solidFill>
                <a:latin typeface="Source Sans Pro"/>
                <a:ea typeface="Source Sans Pro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34017" y="2"/>
            <a:ext cx="12192000" cy="5992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58A56-653E-C7C3-71BC-99D59BFC5FD8}"/>
              </a:ext>
            </a:extLst>
          </p:cNvPr>
          <p:cNvSpPr txBox="1"/>
          <p:nvPr/>
        </p:nvSpPr>
        <p:spPr>
          <a:xfrm>
            <a:off x="843516" y="2996223"/>
            <a:ext cx="10726443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 smtClean="0"/>
              <a:t>Если </a:t>
            </a:r>
            <a:r>
              <a:rPr lang="ru-RU" dirty="0"/>
              <a:t>говорить простыми </a:t>
            </a:r>
            <a:r>
              <a:rPr lang="ru-RU" dirty="0" smtClean="0"/>
              <a:t>словами, то показателем повышения </a:t>
            </a:r>
            <a:r>
              <a:rPr lang="ru-RU" dirty="0"/>
              <a:t>безопасности </a:t>
            </a:r>
            <a:r>
              <a:rPr lang="ru-RU" dirty="0" smtClean="0"/>
              <a:t>дорожного движения является </a:t>
            </a:r>
            <a:r>
              <a:rPr lang="ru-RU" dirty="0"/>
              <a:t>сокращение числа </a:t>
            </a:r>
            <a:r>
              <a:rPr lang="ru-RU" dirty="0" smtClean="0"/>
              <a:t>пострадавших </a:t>
            </a:r>
            <a:r>
              <a:rPr lang="ru-RU" dirty="0"/>
              <a:t>и погибших.  </a:t>
            </a:r>
            <a:r>
              <a:rPr lang="ru-RU" dirty="0" smtClean="0"/>
              <a:t>Новые схемы организации дорожного движения слишком часто приводят </a:t>
            </a:r>
            <a:r>
              <a:rPr lang="ru-RU" dirty="0"/>
              <a:t>к увеличению числа и тяжести аварий, а также </a:t>
            </a:r>
            <a:r>
              <a:rPr lang="ru-RU" dirty="0" smtClean="0"/>
              <a:t>количества </a:t>
            </a:r>
            <a:r>
              <a:rPr lang="ru-RU" dirty="0"/>
              <a:t>пострадавших и </a:t>
            </a:r>
            <a:r>
              <a:rPr lang="ru-RU" dirty="0" smtClean="0"/>
              <a:t>погибших</a:t>
            </a:r>
            <a:r>
              <a:rPr lang="ru-RU" dirty="0"/>
              <a:t>.</a:t>
            </a:r>
            <a:r>
              <a:rPr lang="ru-RU" dirty="0" smtClean="0"/>
              <a:t> При этом напрашивается закономерный вопрос: как меры, которые должны были улучшить дорожное движение, могли </a:t>
            </a:r>
            <a:r>
              <a:rPr lang="ru-RU" dirty="0"/>
              <a:t>привести к такому </a:t>
            </a:r>
            <a:r>
              <a:rPr lang="ru-RU" dirty="0" smtClean="0"/>
              <a:t>результату.</a:t>
            </a:r>
            <a:endParaRPr lang="en-GB" dirty="0" smtClean="0"/>
          </a:p>
          <a:p>
            <a:endParaRPr lang="en-GB" dirty="0" smtClean="0"/>
          </a:p>
          <a:p>
            <a:r>
              <a:rPr lang="ru-RU" dirty="0" smtClean="0"/>
              <a:t>Иногда пострадавшие </a:t>
            </a:r>
            <a:r>
              <a:rPr lang="ru-RU" dirty="0"/>
              <a:t>и </a:t>
            </a:r>
            <a:r>
              <a:rPr lang="ru-RU" dirty="0" smtClean="0"/>
              <a:t>погибшие </a:t>
            </a:r>
            <a:r>
              <a:rPr lang="ru-RU" dirty="0"/>
              <a:t>даже рассматриваются как сопутствующий ущерб, поскольку существует </a:t>
            </a:r>
            <a:r>
              <a:rPr lang="ru-RU" dirty="0" smtClean="0"/>
              <a:t>некоторый допустимый уровень жертв ДТП, </a:t>
            </a:r>
            <a:r>
              <a:rPr lang="ru-RU" dirty="0"/>
              <a:t>который </a:t>
            </a:r>
            <a:r>
              <a:rPr lang="ru-RU" dirty="0" smtClean="0"/>
              <a:t>можно рассматривать как </a:t>
            </a:r>
            <a:r>
              <a:rPr lang="ru-RU" dirty="0"/>
              <a:t>следствие баланса экономических выгод и </a:t>
            </a:r>
            <a:r>
              <a:rPr lang="ru-RU" dirty="0" smtClean="0"/>
              <a:t>издержек улучшения и эксплуатации дорог.  Однако этот тезис не стоит считать приемлемым.</a:t>
            </a:r>
            <a:endParaRPr lang="en-GB" dirty="0" smtClean="0"/>
          </a:p>
          <a:p>
            <a:endParaRPr lang="en-US" dirty="0">
              <a:solidFill>
                <a:srgbClr val="12385F"/>
              </a:solidFill>
              <a:latin typeface="Source Sans Pro"/>
              <a:ea typeface="Source Sans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34B76-B2E8-0CC7-E464-D94CD004530A}"/>
              </a:ext>
            </a:extLst>
          </p:cNvPr>
          <p:cNvSpPr txBox="1"/>
          <p:nvPr/>
        </p:nvSpPr>
        <p:spPr>
          <a:xfrm>
            <a:off x="843516" y="2273766"/>
            <a:ext cx="4550028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3200" b="1" dirty="0">
                <a:solidFill>
                  <a:srgbClr val="169BB6"/>
                </a:solidFill>
              </a:rPr>
              <a:t>Цели и задачи </a:t>
            </a:r>
            <a:r>
              <a:rPr lang="ru-RU" sz="3200" b="1" dirty="0" smtClean="0">
                <a:solidFill>
                  <a:srgbClr val="169BB6"/>
                </a:solidFill>
              </a:rPr>
              <a:t>проекта</a:t>
            </a:r>
            <a:r>
              <a:rPr lang="en-US" sz="2000" b="1" dirty="0" smtClean="0">
                <a:solidFill>
                  <a:srgbClr val="169BB6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:</a:t>
            </a:r>
            <a:r>
              <a:rPr lang="en-US" sz="3200" b="1" dirty="0">
                <a:solidFill>
                  <a:srgbClr val="169BB6"/>
                </a:solidFill>
                <a:latin typeface="Source Sans Pro"/>
                <a:ea typeface="Source Sans Pro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piral with white lines&#10;&#10;Description automatically generated">
            <a:extLst>
              <a:ext uri="{FF2B5EF4-FFF2-40B4-BE49-F238E27FC236}">
                <a16:creationId xmlns:a16="http://schemas.microsoft.com/office/drawing/2014/main" id="{9C530CA7-8474-7C79-5449-51EEF3AC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-46884" t="49999" r="50000" b="5863"/>
          <a:stretch/>
        </p:blipFill>
        <p:spPr>
          <a:xfrm>
            <a:off x="34017" y="2"/>
            <a:ext cx="12192000" cy="5992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58A56-653E-C7C3-71BC-99D59BFC5FD8}"/>
              </a:ext>
            </a:extLst>
          </p:cNvPr>
          <p:cNvSpPr txBox="1"/>
          <p:nvPr/>
        </p:nvSpPr>
        <p:spPr>
          <a:xfrm>
            <a:off x="843516" y="3135503"/>
            <a:ext cx="10726443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 smtClean="0"/>
              <a:t>В нашем Руководстве подчеркивается необходимость учитывать меры обеспечения безопасности дорожного движения еще на </a:t>
            </a:r>
            <a:r>
              <a:rPr lang="ru-RU" b="1" dirty="0" smtClean="0"/>
              <a:t>ранних этапах работы над проектом</a:t>
            </a:r>
            <a:r>
              <a:rPr lang="en-GB" dirty="0" smtClean="0"/>
              <a:t>, </a:t>
            </a:r>
            <a:r>
              <a:rPr lang="ru-RU" dirty="0" smtClean="0"/>
              <a:t>особенно в ходе </a:t>
            </a:r>
            <a:r>
              <a:rPr lang="ru-RU" b="1" dirty="0" smtClean="0"/>
              <a:t>анализа целесообразности</a:t>
            </a:r>
            <a:r>
              <a:rPr lang="en-GB" dirty="0" smtClean="0"/>
              <a:t>, </a:t>
            </a:r>
            <a:endParaRPr lang="en-GB" dirty="0" smtClean="0"/>
          </a:p>
          <a:p>
            <a:endParaRPr lang="en-GB" dirty="0" smtClean="0"/>
          </a:p>
          <a:p>
            <a:r>
              <a:rPr lang="ru-RU" dirty="0" smtClean="0"/>
              <a:t>поскольку проектные нормативы и предварительный проект должны сразу включать меры безопасности</a:t>
            </a:r>
            <a:r>
              <a:rPr lang="en-GB" dirty="0" smtClean="0"/>
              <a:t>,</a:t>
            </a:r>
            <a:endParaRPr lang="en-GB" dirty="0" smtClean="0"/>
          </a:p>
          <a:p>
            <a:endParaRPr lang="en-GB" dirty="0" smtClean="0"/>
          </a:p>
          <a:p>
            <a:r>
              <a:rPr lang="ru-RU" dirty="0" smtClean="0"/>
              <a:t>вместо того, чтобы устанавливать их позже в ходе проверки безопасности дороги</a:t>
            </a:r>
            <a:r>
              <a:rPr lang="ru-RU" dirty="0"/>
              <a:t>,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ru-RU" dirty="0" smtClean="0"/>
              <a:t>или после запуска проекта, или даже после произошедших аварий</a:t>
            </a:r>
            <a:r>
              <a:rPr lang="en-GB" dirty="0" smtClean="0"/>
              <a:t>,</a:t>
            </a:r>
            <a:endParaRPr lang="en-GB" dirty="0" smtClean="0"/>
          </a:p>
          <a:p>
            <a:endParaRPr lang="en-GB" dirty="0" smtClean="0"/>
          </a:p>
          <a:p>
            <a:r>
              <a:rPr lang="ru-RU" dirty="0" smtClean="0"/>
              <a:t>в результате чего в проект придется вносить изменения</a:t>
            </a:r>
            <a:r>
              <a:rPr lang="ru-RU" dirty="0" smtClean="0"/>
              <a:t>, </a:t>
            </a:r>
            <a:r>
              <a:rPr lang="ru-RU" dirty="0" smtClean="0"/>
              <a:t>которые можно было предвидеть</a:t>
            </a:r>
            <a:r>
              <a:rPr lang="en-GB" dirty="0" smtClean="0"/>
              <a:t>.</a:t>
            </a:r>
            <a:endParaRPr lang="en-GB" dirty="0" smtClean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34B76-B2E8-0CC7-E464-D94CD004530A}"/>
              </a:ext>
            </a:extLst>
          </p:cNvPr>
          <p:cNvSpPr txBox="1"/>
          <p:nvPr/>
        </p:nvSpPr>
        <p:spPr>
          <a:xfrm>
            <a:off x="843517" y="2260563"/>
            <a:ext cx="4550028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3200" b="1" dirty="0">
                <a:solidFill>
                  <a:srgbClr val="169BB6"/>
                </a:solidFill>
              </a:rPr>
              <a:t>Цели и задачи </a:t>
            </a:r>
            <a:r>
              <a:rPr lang="ru-RU" sz="3200" b="1" dirty="0" smtClean="0">
                <a:solidFill>
                  <a:srgbClr val="169BB6"/>
                </a:solidFill>
              </a:rPr>
              <a:t>проекта</a:t>
            </a:r>
            <a:r>
              <a:rPr lang="en-US" sz="2000" b="1" dirty="0" smtClean="0">
                <a:solidFill>
                  <a:srgbClr val="169BB6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:</a:t>
            </a:r>
            <a:r>
              <a:rPr lang="en-US" sz="3200" b="1" dirty="0">
                <a:solidFill>
                  <a:srgbClr val="169BB6"/>
                </a:solidFill>
                <a:latin typeface="Source Sans Pro"/>
                <a:ea typeface="Source Sans Pro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058A56-653E-C7C3-71BC-99D59BFC5FD8}"/>
              </a:ext>
            </a:extLst>
          </p:cNvPr>
          <p:cNvSpPr txBox="1"/>
          <p:nvPr/>
        </p:nvSpPr>
        <p:spPr>
          <a:xfrm>
            <a:off x="773942" y="3126229"/>
            <a:ext cx="10504968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None/>
            </a:pPr>
            <a:r>
              <a:rPr lang="ru-RU" b="1" dirty="0" smtClean="0">
                <a:latin typeface="Source Sans Pro"/>
              </a:rPr>
              <a:t>Во </a:t>
            </a:r>
            <a:r>
              <a:rPr lang="ru-RU" b="1" dirty="0">
                <a:latin typeface="Source Sans Pro"/>
              </a:rPr>
              <a:t>всех трех странах </a:t>
            </a:r>
            <a:r>
              <a:rPr lang="ru-RU" dirty="0">
                <a:latin typeface="Source Sans Pro"/>
              </a:rPr>
              <a:t>основным справочным документом для проектирования дорог </a:t>
            </a:r>
            <a:r>
              <a:rPr lang="ru-RU" dirty="0" smtClean="0">
                <a:latin typeface="Source Sans Pro"/>
              </a:rPr>
              <a:t>является местный</a:t>
            </a:r>
            <a:r>
              <a:rPr lang="ru-RU" b="1" dirty="0" smtClean="0">
                <a:latin typeface="Source Sans Pro"/>
              </a:rPr>
              <a:t> </a:t>
            </a:r>
            <a:r>
              <a:rPr lang="ru-RU" dirty="0" smtClean="0">
                <a:latin typeface="Source Sans Pro"/>
              </a:rPr>
              <a:t>стандарт «Автомобильные дороги», </a:t>
            </a:r>
            <a:r>
              <a:rPr lang="ru-RU" dirty="0">
                <a:latin typeface="Source Sans Pro"/>
              </a:rPr>
              <a:t>который </a:t>
            </a:r>
            <a:r>
              <a:rPr lang="ru-RU" dirty="0" smtClean="0">
                <a:latin typeface="Source Sans Pro"/>
              </a:rPr>
              <a:t>содержит общие положения о </a:t>
            </a:r>
            <a:r>
              <a:rPr lang="ru-RU" dirty="0">
                <a:latin typeface="Source Sans Pro"/>
              </a:rPr>
              <a:t>процессе планирования и проектирования.  </a:t>
            </a:r>
          </a:p>
          <a:p>
            <a:pPr>
              <a:buNone/>
            </a:pPr>
            <a:endParaRPr lang="ru-RU" dirty="0">
              <a:latin typeface="Source Sans Pro"/>
            </a:endParaRPr>
          </a:p>
          <a:p>
            <a:pPr>
              <a:buNone/>
            </a:pPr>
            <a:r>
              <a:rPr lang="ru-RU" dirty="0">
                <a:latin typeface="Source Sans Pro"/>
              </a:rPr>
              <a:t>Из </a:t>
            </a:r>
            <a:r>
              <a:rPr lang="ru-RU" dirty="0" smtClean="0">
                <a:latin typeface="Source Sans Pro"/>
              </a:rPr>
              <a:t>этих общих положений следовало бы </a:t>
            </a:r>
            <a:r>
              <a:rPr lang="ru-RU" dirty="0">
                <a:latin typeface="Source Sans Pro"/>
              </a:rPr>
              <a:t>выделить более подробное руководство по проектированию, </a:t>
            </a:r>
            <a:r>
              <a:rPr lang="ru-RU" dirty="0" smtClean="0">
                <a:latin typeface="Source Sans Pro"/>
              </a:rPr>
              <a:t>регулирующее вопросы рассмотрения и решения конкретных проблем </a:t>
            </a:r>
            <a:r>
              <a:rPr lang="ru-RU" dirty="0">
                <a:latin typeface="Source Sans Pro"/>
              </a:rPr>
              <a:t>проектирования.  </a:t>
            </a:r>
          </a:p>
          <a:p>
            <a:pPr>
              <a:buNone/>
            </a:pPr>
            <a:endParaRPr lang="ru-RU" dirty="0">
              <a:latin typeface="Source Sans Pro"/>
            </a:endParaRPr>
          </a:p>
          <a:p>
            <a:r>
              <a:rPr lang="ru-RU" dirty="0">
                <a:latin typeface="Source Sans Pro"/>
              </a:rPr>
              <a:t>Мы составили </a:t>
            </a:r>
            <a:r>
              <a:rPr lang="ru-RU" dirty="0" smtClean="0">
                <a:latin typeface="Source Sans Pro"/>
              </a:rPr>
              <a:t>таблицу </a:t>
            </a:r>
            <a:r>
              <a:rPr lang="ru-RU" dirty="0">
                <a:latin typeface="Source Sans Pro"/>
              </a:rPr>
              <a:t>дополнительных стандартов ГОСТ и СНиП, </a:t>
            </a:r>
            <a:r>
              <a:rPr lang="ru-RU" dirty="0" smtClean="0">
                <a:latin typeface="Source Sans Pro"/>
              </a:rPr>
              <a:t>связанных с планированием </a:t>
            </a:r>
            <a:r>
              <a:rPr lang="ru-RU" dirty="0">
                <a:latin typeface="Source Sans Pro"/>
              </a:rPr>
              <a:t>дорожного движения и </a:t>
            </a:r>
            <a:r>
              <a:rPr lang="ru-RU" dirty="0" smtClean="0">
                <a:latin typeface="Source Sans Pro"/>
              </a:rPr>
              <a:t>его безопасностью, </a:t>
            </a:r>
            <a:r>
              <a:rPr lang="ru-RU" dirty="0">
                <a:latin typeface="Source Sans Pro"/>
              </a:rPr>
              <a:t>и </a:t>
            </a:r>
            <a:r>
              <a:rPr lang="ru-RU" dirty="0" smtClean="0">
                <a:latin typeface="Source Sans Pro"/>
              </a:rPr>
              <a:t>в будущем будем расширять </a:t>
            </a:r>
            <a:r>
              <a:rPr lang="ru-RU" dirty="0">
                <a:latin typeface="Source Sans Pro"/>
              </a:rPr>
              <a:t>этот список</a:t>
            </a:r>
            <a:r>
              <a:rPr lang="ru-RU" dirty="0" smtClean="0">
                <a:latin typeface="Source Sans Pro"/>
              </a:rPr>
              <a:t>.</a:t>
            </a:r>
            <a:endParaRPr lang="en-GB" dirty="0" smtClean="0">
              <a:latin typeface="Source Sans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34B76-B2E8-0CC7-E464-D94CD004530A}"/>
              </a:ext>
            </a:extLst>
          </p:cNvPr>
          <p:cNvSpPr txBox="1"/>
          <p:nvPr/>
        </p:nvSpPr>
        <p:spPr>
          <a:xfrm>
            <a:off x="843516" y="2260563"/>
            <a:ext cx="9180077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3200" b="1" dirty="0">
                <a:solidFill>
                  <a:srgbClr val="169BB6"/>
                </a:solidFill>
              </a:rPr>
              <a:t>Существующие </a:t>
            </a:r>
            <a:r>
              <a:rPr lang="ru-RU" sz="3200" b="1" dirty="0" smtClean="0">
                <a:solidFill>
                  <a:srgbClr val="169BB6"/>
                </a:solidFill>
              </a:rPr>
              <a:t>стандарты проектирования дорог</a:t>
            </a:r>
            <a:r>
              <a:rPr lang="en-US" sz="3200" b="1" dirty="0">
                <a:solidFill>
                  <a:srgbClr val="169BB6"/>
                </a:solidFill>
                <a:latin typeface="Source Sans Pro"/>
                <a:ea typeface="Source Sans Pro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12385F"/>
              </a:solidFill>
              <a:latin typeface="Source Sans Pro"/>
              <a:ea typeface="Silom" pitchFamily="2" charset="-34"/>
            </a:endParaRPr>
          </a:p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058A56-653E-C7C3-71BC-99D59BFC5FD8}"/>
              </a:ext>
            </a:extLst>
          </p:cNvPr>
          <p:cNvSpPr txBox="1"/>
          <p:nvPr/>
        </p:nvSpPr>
        <p:spPr>
          <a:xfrm>
            <a:off x="789549" y="2387587"/>
            <a:ext cx="10504968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>
                <a:solidFill>
                  <a:srgbClr val="12385F"/>
                </a:solidFill>
                <a:latin typeface="Source Sans Pro" panose="020B0503030403020204" pitchFamily="34" charset="0"/>
              </a:rPr>
              <a:t>По результатам посещения этих стран в феврале-марте </a:t>
            </a:r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и </a:t>
            </a:r>
            <a:r>
              <a:rPr lang="ru-RU" dirty="0">
                <a:solidFill>
                  <a:srgbClr val="12385F"/>
                </a:solidFill>
                <a:latin typeface="Source Sans Pro" panose="020B0503030403020204" pitchFamily="34" charset="0"/>
              </a:rPr>
              <a:t>проведенных встреч </a:t>
            </a:r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мы </a:t>
            </a:r>
            <a:r>
              <a:rPr lang="ru-RU" dirty="0">
                <a:solidFill>
                  <a:srgbClr val="12385F"/>
                </a:solidFill>
                <a:latin typeface="Source Sans Pro" panose="020B0503030403020204" pitchFamily="34" charset="0"/>
              </a:rPr>
              <a:t>решили, что для нашего проекта было бы непродуктивно напрямую пересматривать существующие стандарты или заниматься подготовкой новых стандартов, которые потребуют официального обсуждения и утверждения</a:t>
            </a:r>
            <a:r>
              <a:rPr lang="en-GB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.</a:t>
            </a:r>
            <a:endParaRPr lang="en-GB" dirty="0" smtClean="0">
              <a:solidFill>
                <a:srgbClr val="12385F"/>
              </a:solidFill>
              <a:latin typeface="Source Sans Pro" panose="020B0503030403020204" pitchFamily="34" charset="0"/>
            </a:endParaRPr>
          </a:p>
          <a:p>
            <a:endParaRPr lang="ru-RU" dirty="0">
              <a:solidFill>
                <a:srgbClr val="12385F"/>
              </a:solidFill>
              <a:latin typeface="Source Sans Pro" panose="020B0503030403020204" pitchFamily="34" charset="0"/>
            </a:endParaRPr>
          </a:p>
          <a:p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Вместо </a:t>
            </a:r>
            <a:r>
              <a:rPr lang="ru-RU" dirty="0">
                <a:solidFill>
                  <a:srgbClr val="12385F"/>
                </a:solidFill>
                <a:latin typeface="Source Sans Pro" panose="020B0503030403020204" pitchFamily="34" charset="0"/>
              </a:rPr>
              <a:t>этого мы решили </a:t>
            </a:r>
            <a:r>
              <a:rPr lang="ru-RU" b="1" dirty="0">
                <a:solidFill>
                  <a:srgbClr val="12385F"/>
                </a:solidFill>
                <a:latin typeface="Source Sans Pro" panose="020B0503030403020204" pitchFamily="34" charset="0"/>
              </a:rPr>
              <a:t>подготовить руководство по безопасности </a:t>
            </a:r>
            <a:r>
              <a:rPr lang="ru-RU" b="1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дорожного движения, </a:t>
            </a:r>
            <a:r>
              <a:rPr lang="ru-RU" b="1" dirty="0">
                <a:solidFill>
                  <a:srgbClr val="12385F"/>
                </a:solidFill>
                <a:latin typeface="Source Sans Pro" panose="020B0503030403020204" pitchFamily="34" charset="0"/>
              </a:rPr>
              <a:t>которое </a:t>
            </a:r>
            <a:r>
              <a:rPr lang="ru-RU" b="1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проектировщики дорог и </a:t>
            </a:r>
            <a:r>
              <a:rPr lang="ru-RU" b="1" dirty="0">
                <a:solidFill>
                  <a:srgbClr val="12385F"/>
                </a:solidFill>
                <a:latin typeface="Source Sans Pro" panose="020B0503030403020204" pitchFamily="34" charset="0"/>
              </a:rPr>
              <a:t>другие заинтересованные стороны могли бы использовать </a:t>
            </a:r>
            <a:r>
              <a:rPr lang="ru-RU" b="1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ка дополнение к существующим стандартам.</a:t>
            </a:r>
            <a:endParaRPr lang="ru-RU" b="1" dirty="0">
              <a:solidFill>
                <a:srgbClr val="12385F"/>
              </a:solidFill>
              <a:latin typeface="Source Sans Pro" panose="020B0503030403020204" pitchFamily="34" charset="0"/>
            </a:endParaRPr>
          </a:p>
          <a:p>
            <a:endParaRPr lang="ru-RU" dirty="0">
              <a:solidFill>
                <a:srgbClr val="12385F"/>
              </a:solidFill>
              <a:latin typeface="Source Sans Pro" panose="020B0503030403020204" pitchFamily="34" charset="0"/>
            </a:endParaRPr>
          </a:p>
          <a:p>
            <a:r>
              <a:rPr lang="ru-RU" dirty="0">
                <a:solidFill>
                  <a:srgbClr val="12385F"/>
                </a:solidFill>
                <a:latin typeface="Source Sans Pro" panose="020B0503030403020204" pitchFamily="34" charset="0"/>
              </a:rPr>
              <a:t>Особое внимание </a:t>
            </a:r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стоит </a:t>
            </a:r>
            <a:r>
              <a:rPr lang="ru-RU" dirty="0">
                <a:solidFill>
                  <a:srgbClr val="12385F"/>
                </a:solidFill>
                <a:latin typeface="Source Sans Pro" panose="020B0503030403020204" pitchFamily="34" charset="0"/>
              </a:rPr>
              <a:t>уделять </a:t>
            </a:r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разъяснению проблем </a:t>
            </a:r>
            <a:r>
              <a:rPr lang="ru-RU" dirty="0">
                <a:solidFill>
                  <a:srgbClr val="12385F"/>
                </a:solidFill>
                <a:latin typeface="Source Sans Pro" panose="020B0503030403020204" pitchFamily="34" charset="0"/>
              </a:rPr>
              <a:t>безопасности дорожного движения и возможных </a:t>
            </a:r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способов их решения, </a:t>
            </a:r>
            <a:r>
              <a:rPr lang="ru-RU" dirty="0">
                <a:solidFill>
                  <a:srgbClr val="12385F"/>
                </a:solidFill>
                <a:latin typeface="Source Sans Pro" panose="020B0503030403020204" pitchFamily="34" charset="0"/>
              </a:rPr>
              <a:t>а также </a:t>
            </a:r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настоятельным рекомендациям проектировщикам включать соответствующие меры </a:t>
            </a:r>
            <a:r>
              <a:rPr lang="ru-RU" dirty="0">
                <a:solidFill>
                  <a:srgbClr val="12385F"/>
                </a:solidFill>
                <a:latin typeface="Source Sans Pro" panose="020B0503030403020204" pitchFamily="34" charset="0"/>
              </a:rPr>
              <a:t>по обеспечению безопасности дорожного движения в </a:t>
            </a:r>
            <a:r>
              <a:rPr lang="ru-RU" dirty="0" smtClean="0">
                <a:solidFill>
                  <a:srgbClr val="12385F"/>
                </a:solidFill>
                <a:latin typeface="Source Sans Pro" panose="020B0503030403020204" pitchFamily="34" charset="0"/>
              </a:rPr>
              <a:t>проекты, которые они предлагают.</a:t>
            </a:r>
            <a:endParaRPr lang="en-GB" dirty="0" smtClean="0">
              <a:solidFill>
                <a:srgbClr val="12385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34B76-B2E8-0CC7-E464-D94CD004530A}"/>
              </a:ext>
            </a:extLst>
          </p:cNvPr>
          <p:cNvSpPr txBox="1"/>
          <p:nvPr/>
        </p:nvSpPr>
        <p:spPr>
          <a:xfrm>
            <a:off x="789549" y="1891275"/>
            <a:ext cx="9077485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3200" b="1" dirty="0" smtClean="0">
                <a:solidFill>
                  <a:srgbClr val="169BB6"/>
                </a:solidFill>
              </a:rPr>
              <a:t>Существующие </a:t>
            </a:r>
            <a:r>
              <a:rPr lang="ru-RU" sz="3200" b="1" dirty="0">
                <a:solidFill>
                  <a:srgbClr val="169BB6"/>
                </a:solidFill>
              </a:rPr>
              <a:t>стандарты проектирования дорог</a:t>
            </a:r>
            <a:endParaRPr lang="en-US" sz="3200" b="1" dirty="0">
              <a:solidFill>
                <a:srgbClr val="169BB6"/>
              </a:solidFill>
              <a:latin typeface="Source Sans Pro"/>
              <a:ea typeface="Source Sans Pr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F82A3F-3B97-04F0-7320-E8D49380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2443"/>
            <a:ext cx="12192000" cy="86555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4215DD9-9896-5E5E-EC4D-BA442B90B8CF}"/>
              </a:ext>
            </a:extLst>
          </p:cNvPr>
          <p:cNvSpPr txBox="1">
            <a:spLocks/>
          </p:cNvSpPr>
          <p:nvPr/>
        </p:nvSpPr>
        <p:spPr>
          <a:xfrm>
            <a:off x="8378875" y="688672"/>
            <a:ext cx="30960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12385F"/>
              </a:solidFill>
              <a:latin typeface="Source Sans Pro"/>
              <a:ea typeface="Silom" pitchFamily="2" charset="-34"/>
            </a:endParaRPr>
          </a:p>
          <a:p>
            <a:pPr algn="r"/>
            <a:endParaRPr lang="en-US" sz="2000" b="1" dirty="0">
              <a:solidFill>
                <a:srgbClr val="FFCC4D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" y="522709"/>
            <a:ext cx="4326433" cy="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DA4010879EA6489267B37AF51DCD9D" ma:contentTypeVersion="16" ma:contentTypeDescription="Create a new document." ma:contentTypeScope="" ma:versionID="b8ce9d5e782414dc358b21dcc9a07061">
  <xsd:schema xmlns:xsd="http://www.w3.org/2001/XMLSchema" xmlns:xs="http://www.w3.org/2001/XMLSchema" xmlns:p="http://schemas.microsoft.com/office/2006/metadata/properties" xmlns:ns2="79270400-3f64-432c-977e-f9d762baa194" xmlns:ns3="a99af5dd-02f5-4e54-9891-3ae1492d5b62" targetNamespace="http://schemas.microsoft.com/office/2006/metadata/properties" ma:root="true" ma:fieldsID="f5898c5c6eb3e667de25a372684a83f9" ns2:_="" ns3:_="">
    <xsd:import namespace="79270400-3f64-432c-977e-f9d762baa194"/>
    <xsd:import namespace="a99af5dd-02f5-4e54-9891-3ae1492d5b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BillingMetadata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70400-3f64-432c-977e-f9d762baa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a0436de-1e7a-46e3-8f93-b8d7fbab50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af5dd-02f5-4e54-9891-3ae1492d5b6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6de5b93-9a58-4442-aacd-d87ddf2ed243}" ma:internalName="TaxCatchAll" ma:showField="CatchAllData" ma:web="a99af5dd-02f5-4e54-9891-3ae1492d5b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9af5dd-02f5-4e54-9891-3ae1492d5b62" xsi:nil="true"/>
    <lcf76f155ced4ddcb4097134ff3c332f xmlns="79270400-3f64-432c-977e-f9d762baa1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1353ED-FF10-425A-8F5C-F896E690CDC6}"/>
</file>

<file path=customXml/itemProps2.xml><?xml version="1.0" encoding="utf-8"?>
<ds:datastoreItem xmlns:ds="http://schemas.openxmlformats.org/officeDocument/2006/customXml" ds:itemID="{C7A84BED-EE21-4388-97C6-41FBEF5252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FECEA1-380A-41A0-AE8A-F09626022E61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99af5dd-02f5-4e54-9891-3ae1492d5b62"/>
    <ds:schemaRef ds:uri="79270400-3f64-432c-977e-f9d762baa1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7484</TotalTime>
  <Words>1268</Words>
  <Application>Microsoft Office PowerPoint</Application>
  <PresentationFormat>Широкоэкранный</PresentationFormat>
  <Paragraphs>180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Aptos</vt:lpstr>
      <vt:lpstr>Silom</vt:lpstr>
      <vt:lpstr>Source Sans Pro</vt:lpstr>
      <vt:lpstr>Arial</vt:lpstr>
      <vt:lpstr>Calibri</vt:lpstr>
      <vt:lpstr>Sans Serif Collection</vt:lpstr>
      <vt:lpstr>Office Theme</vt:lpstr>
      <vt:lpstr>Review of road design standards and practices – Part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Title.</dc:title>
  <dc:creator>Lara Delutis</dc:creator>
  <cp:lastModifiedBy>User</cp:lastModifiedBy>
  <cp:revision>286</cp:revision>
  <dcterms:created xsi:type="dcterms:W3CDTF">2024-03-04T12:02:09Z</dcterms:created>
  <dcterms:modified xsi:type="dcterms:W3CDTF">2024-11-12T13:26:23Z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0x0101006CDA4010879EA6489267B37AF51DCD9D</vt:lpwstr>
  </property>
  <property fmtid="{D5CDD505-2E9C-101B-9397-08002B2CF9AE}" pid="3" name="MediaServiceImageTags">
    <vt:lpwstr/>
  </property>
</Properties>
</file>