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0"/>
  </p:notesMasterIdLst>
  <p:sldIdLst>
    <p:sldId id="256" r:id="rId5"/>
    <p:sldId id="257" r:id="rId6"/>
    <p:sldId id="259" r:id="rId7"/>
    <p:sldId id="260" r:id="rId8"/>
    <p:sldId id="261" r:id="rId9"/>
    <p:sldId id="262" r:id="rId10"/>
    <p:sldId id="30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4" r:id="rId38"/>
    <p:sldId id="289" r:id="rId39"/>
    <p:sldId id="290" r:id="rId40"/>
    <p:sldId id="291" r:id="rId41"/>
    <p:sldId id="292" r:id="rId42"/>
    <p:sldId id="293" r:id="rId43"/>
    <p:sldId id="295" r:id="rId44"/>
    <p:sldId id="296" r:id="rId45"/>
    <p:sldId id="297" r:id="rId46"/>
    <p:sldId id="298" r:id="rId47"/>
    <p:sldId id="299" r:id="rId48"/>
    <p:sldId id="25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85F"/>
    <a:srgbClr val="FFCC4D"/>
    <a:srgbClr val="169BB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A0352F-2F43-1644-AE69-B408F804EC1A}" v="68" dt="2024-03-12T11:35:36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74"/>
    <p:restoredTop sz="93099"/>
  </p:normalViewPr>
  <p:slideViewPr>
    <p:cSldViewPr snapToGrid="0">
      <p:cViewPr varScale="1">
        <p:scale>
          <a:sx n="100" d="100"/>
          <a:sy n="100" d="100"/>
        </p:scale>
        <p:origin x="1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D75AA-4AC5-B248-8E5E-288F5612FCF2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814C-9175-1F40-BD67-E53CFAFD5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814C-9175-1F40-BD67-E53CFAFD55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1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5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0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6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38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5CC9-9A81-A048-914E-CDD1486823CA}" type="datetimeFigureOut">
              <a:rPr lang="en-US" smtClean="0"/>
              <a:t>3/13/24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3F2F2-459E-244A-BEA6-1CA28373F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6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png"/><Relationship Id="rId9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8.png"/><Relationship Id="rId7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E29888DA-2138-1FC0-785D-27F2B8B92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-46884" t="49999" r="50000" b="5863"/>
          <a:stretch/>
        </p:blipFill>
        <p:spPr>
          <a:xfrm>
            <a:off x="0" y="0"/>
            <a:ext cx="12192000" cy="5992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46BD50-B072-79D2-B121-5C4E5DD59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2984053"/>
            <a:ext cx="10390909" cy="784143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Review of road design standards and practices</a:t>
            </a:r>
            <a:r>
              <a:rPr lang="en-US" b="1" dirty="0">
                <a:solidFill>
                  <a:srgbClr val="FFCC4D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10D9FA-B594-58B7-1382-4E0331976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860272"/>
            <a:ext cx="9144000" cy="436562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Paul Disney</a:t>
            </a:r>
          </a:p>
          <a:p>
            <a:pPr algn="l"/>
            <a:endParaRPr lang="en-US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AFBBDE-1D84-ABDC-1424-B9472FEBEA92}"/>
              </a:ext>
            </a:extLst>
          </p:cNvPr>
          <p:cNvSpPr txBox="1">
            <a:spLocks/>
          </p:cNvSpPr>
          <p:nvPr/>
        </p:nvSpPr>
        <p:spPr>
          <a:xfrm>
            <a:off x="609600" y="4386189"/>
            <a:ext cx="9144000" cy="61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GB" sz="2400" dirty="0">
                <a:solidFill>
                  <a:schemeClr val="bg1"/>
                </a:solidFill>
                <a:latin typeface="Source Sans Pro" panose="020B0503030403020204" pitchFamily="34" charset="0"/>
              </a:rPr>
              <a:t>Highways, Traffic, and Road Safety Consultant- EASST</a:t>
            </a:r>
          </a:p>
          <a:p>
            <a:pPr algn="l"/>
            <a:endParaRPr lang="en-US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" name="Picture 15" descr="A black and white sign with blue text&#10;&#10;Description automatically generated">
            <a:extLst>
              <a:ext uri="{FF2B5EF4-FFF2-40B4-BE49-F238E27FC236}">
                <a16:creationId xmlns:a16="http://schemas.microsoft.com/office/drawing/2014/main" id="{DE692C03-5664-29DC-4CDA-15D9F89B0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752272"/>
            <a:ext cx="4786655" cy="14795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1E5DD7-F5D7-03D7-98AC-9D3EFD16D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4ACA6C3-9B69-2F37-86DC-92D3099DDB72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436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solidFill>
                  <a:srgbClr val="169BB6"/>
                </a:solidFill>
                <a:latin typeface="Source Sans Pro"/>
                <a:ea typeface="Source Sans Pro"/>
              </a:rPr>
              <a:t>13 March </a:t>
            </a:r>
            <a:r>
              <a:rPr lang="en-US" sz="28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8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84B440-A1FC-F895-3855-9FB6E4470845}"/>
              </a:ext>
            </a:extLst>
          </p:cNvPr>
          <p:cNvSpPr txBox="1"/>
          <p:nvPr/>
        </p:nvSpPr>
        <p:spPr>
          <a:xfrm>
            <a:off x="609599" y="2556113"/>
            <a:ext cx="1023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United Nations Economic and Social Commission for Asia and the Pacific</a:t>
            </a:r>
            <a:endParaRPr lang="en-US" sz="2400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BE772-F304-A937-4E05-AB985B318222}"/>
              </a:ext>
            </a:extLst>
          </p:cNvPr>
          <p:cNvSpPr txBox="1"/>
          <p:nvPr/>
        </p:nvSpPr>
        <p:spPr>
          <a:xfrm>
            <a:off x="9115900" y="5284663"/>
            <a:ext cx="11168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</a:rPr>
              <a:t>Find us</a:t>
            </a:r>
          </a:p>
          <a:p>
            <a:r>
              <a:rPr lang="en-US" sz="1050" dirty="0">
                <a:solidFill>
                  <a:srgbClr val="FFFFFF"/>
                </a:solidFill>
              </a:rPr>
              <a:t>@</a:t>
            </a:r>
            <a:r>
              <a:rPr lang="en-US" sz="1050" dirty="0" err="1">
                <a:solidFill>
                  <a:srgbClr val="FFFFFF"/>
                </a:solidFill>
              </a:rPr>
              <a:t>EASSTransport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8" name="Picture 7" descr="Twitter_2_.png">
            <a:extLst>
              <a:ext uri="{FF2B5EF4-FFF2-40B4-BE49-F238E27FC236}">
                <a16:creationId xmlns:a16="http://schemas.microsoft.com/office/drawing/2014/main" id="{EC607C3C-459E-F339-4AE5-B43561D855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653" y="5376082"/>
            <a:ext cx="247958" cy="201837"/>
          </a:xfrm>
          <a:prstGeom prst="rect">
            <a:avLst/>
          </a:prstGeom>
        </p:spPr>
      </p:pic>
      <p:pic>
        <p:nvPicPr>
          <p:cNvPr id="9" name="Picture 8" descr="facebook white.png">
            <a:extLst>
              <a:ext uri="{FF2B5EF4-FFF2-40B4-BE49-F238E27FC236}">
                <a16:creationId xmlns:a16="http://schemas.microsoft.com/office/drawing/2014/main" id="{685FF7A8-B751-8051-8269-1DBD529648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685" y="5376082"/>
            <a:ext cx="99015" cy="211976"/>
          </a:xfrm>
          <a:prstGeom prst="rect">
            <a:avLst/>
          </a:prstGeom>
        </p:spPr>
      </p:pic>
      <p:pic>
        <p:nvPicPr>
          <p:cNvPr id="10" name="Picture 9" descr="youtube white.png">
            <a:extLst>
              <a:ext uri="{FF2B5EF4-FFF2-40B4-BE49-F238E27FC236}">
                <a16:creationId xmlns:a16="http://schemas.microsoft.com/office/drawing/2014/main" id="{9838FA33-5BE1-7590-516C-0C70C3341B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717" y="5376082"/>
            <a:ext cx="176647" cy="211976"/>
          </a:xfrm>
          <a:prstGeom prst="rect">
            <a:avLst/>
          </a:prstGeom>
        </p:spPr>
      </p:pic>
      <p:pic>
        <p:nvPicPr>
          <p:cNvPr id="11" name="Picture 10" descr="linkedin white.png">
            <a:extLst>
              <a:ext uri="{FF2B5EF4-FFF2-40B4-BE49-F238E27FC236}">
                <a16:creationId xmlns:a16="http://schemas.microsoft.com/office/drawing/2014/main" id="{A23A1885-08FB-7FB4-6654-2377E385C3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749" y="5376082"/>
            <a:ext cx="197982" cy="1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2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735897" y="2190892"/>
            <a:ext cx="6846003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-457200">
              <a:buNone/>
            </a:pPr>
            <a:r>
              <a:rPr lang="en-GB" sz="28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Existing roads are assessed traditionally by black spot crash data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013B7-0BE8-9AD1-6713-6FDF3E021368}"/>
              </a:ext>
            </a:extLst>
          </p:cNvPr>
          <p:cNvSpPr txBox="1"/>
          <p:nvPr/>
        </p:nvSpPr>
        <p:spPr>
          <a:xfrm>
            <a:off x="670833" y="3345557"/>
            <a:ext cx="5993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Also by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Road Safety Inspection (RSI)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, </a:t>
            </a:r>
            <a:r>
              <a:rPr lang="en-US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practical on-site assessment to identify hazardous conditions. RSI does not check compliance with design standards;  RSI looks for risks</a:t>
            </a:r>
            <a:r>
              <a:rPr lang="en-US" dirty="0"/>
              <a:t>.</a:t>
            </a:r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C1E257E5-5375-1430-7560-B2D8BA576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89" y="1416536"/>
            <a:ext cx="2843808" cy="2012464"/>
          </a:xfrm>
          <a:prstGeom prst="rect">
            <a:avLst/>
          </a:prstGeom>
        </p:spPr>
      </p:pic>
      <p:pic>
        <p:nvPicPr>
          <p:cNvPr id="7" name="Picture 6" descr="RSI eg Greece.png">
            <a:extLst>
              <a:ext uri="{FF2B5EF4-FFF2-40B4-BE49-F238E27FC236}">
                <a16:creationId xmlns:a16="http://schemas.microsoft.com/office/drawing/2014/main" id="{0777072F-E80C-5116-CEAC-5EA4F081F4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04989" y="3557424"/>
            <a:ext cx="2843808" cy="20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3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574158" y="2223803"/>
            <a:ext cx="4493142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b="1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iRAP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 is a computerised database technique for RSI, which compiles a valuable inventory of road characteristics important for road safety and presents analyses.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EC64BF7-2479-B770-6021-2B6A5C3450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01" y="1224244"/>
            <a:ext cx="6182373" cy="44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036641"/>
            <a:ext cx="8171332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32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Proposed designs are assessed:</a:t>
            </a:r>
          </a:p>
          <a:p>
            <a:pPr marL="0">
              <a:buNone/>
            </a:pP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0">
              <a:buNone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- by Road Safety Audit (RSA)</a:t>
            </a:r>
          </a:p>
          <a:p>
            <a:pPr marL="0">
              <a:buNone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- by Road Safety Impact Assessment (RSIA), </a:t>
            </a:r>
          </a:p>
          <a:p>
            <a:pPr marL="0">
              <a:buNone/>
            </a:pP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0">
              <a:buNone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RSIA is valuable at the Feasibility stage, but not widely used or well understood. </a:t>
            </a:r>
          </a:p>
          <a:p>
            <a:pPr marL="0">
              <a:buNone/>
            </a:pP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(EU2008/96 Road infrastructure safety management and amended by EU2019/1936 provides detailed definitions)</a:t>
            </a:r>
          </a:p>
          <a:p>
            <a:pPr marL="0">
              <a:buNone/>
            </a:pP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5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717924"/>
            <a:ext cx="8171332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Project identification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Feasibility Study assessment, including Design Standards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Preliminary and Final Design proposals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Construction Contract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Operational opening of the road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Management, maintenance, and rehabilitation</a:t>
            </a:r>
          </a:p>
          <a:p>
            <a:pPr marL="0">
              <a:buNone/>
            </a:pPr>
            <a:endParaRPr lang="en-GB" sz="2400" b="1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0">
              <a:buNone/>
            </a:pP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1022719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32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Road transport projects develop through a process of:</a:t>
            </a:r>
          </a:p>
          <a:p>
            <a:pPr marL="0">
              <a:buNone/>
            </a:pPr>
            <a:endParaRPr lang="en-GB" sz="32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26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58" y="746867"/>
            <a:ext cx="2390993" cy="739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291909"/>
            <a:ext cx="3024752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Road safety assessment techniques.</a:t>
            </a:r>
          </a:p>
          <a:p>
            <a:pPr marL="0">
              <a:buNone/>
            </a:pPr>
            <a:br>
              <a:rPr lang="en-GB" sz="3200" b="1" dirty="0">
                <a:solidFill>
                  <a:srgbClr val="FFCC4D"/>
                </a:solidFill>
                <a:latin typeface="Source Sans Pro" panose="020B0503030403020204" pitchFamily="34" charset="0"/>
              </a:rPr>
            </a:br>
            <a:r>
              <a:rPr lang="en-GB" sz="3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When should each technique be used?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D4C17E-E623-64A2-4A97-8406EBF93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760" y="-208112"/>
            <a:ext cx="8229600" cy="6200555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  <a:p>
            <a:pPr>
              <a:buNone/>
            </a:pPr>
            <a:endParaRPr lang="en-GB" b="1" i="1" dirty="0"/>
          </a:p>
          <a:p>
            <a:pPr>
              <a:buNone/>
            </a:pPr>
            <a:r>
              <a:rPr lang="en-GB" sz="9600" b="1" i="1" dirty="0">
                <a:solidFill>
                  <a:srgbClr val="12385F"/>
                </a:solidFill>
                <a:latin typeface="Source Sans Pro" panose="020B0503030403020204" pitchFamily="34" charset="0"/>
              </a:rPr>
              <a:t>Existing roads              or new road designs</a:t>
            </a:r>
          </a:p>
          <a:p>
            <a:endParaRPr lang="en-GB" sz="5600" dirty="0"/>
          </a:p>
          <a:p>
            <a:pPr>
              <a:buNone/>
            </a:pPr>
            <a:r>
              <a:rPr lang="en-GB" sz="5600" dirty="0"/>
              <a:t>		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Existing         		Feasibility	Draft	Detailed	Construct	Post-	Post-</a:t>
            </a: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	Road        	 	Study      	Design	</a:t>
            </a:r>
            <a:r>
              <a:rPr lang="en-GB" sz="56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Design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	Construct	Opening</a:t>
            </a:r>
          </a:p>
          <a:p>
            <a:endParaRPr lang="en-GB" sz="56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			-</a:t>
            </a:r>
            <a:r>
              <a:rPr lang="en-GB" sz="9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RSIA</a:t>
            </a:r>
            <a:r>
              <a:rPr lang="en-GB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-&gt;</a:t>
            </a: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			</a:t>
            </a:r>
            <a:r>
              <a:rPr lang="en-US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   Impact </a:t>
            </a: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			</a:t>
            </a:r>
            <a:r>
              <a:rPr lang="en-US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Assessment</a:t>
            </a:r>
            <a:endParaRPr lang="en-GB" sz="56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			 ------------------------------------------ </a:t>
            </a:r>
            <a:r>
              <a:rPr lang="en-GB" sz="9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RSA </a:t>
            </a:r>
            <a:r>
              <a:rPr lang="en-GB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------------ - - - - - - - - - - - - - - - - -&gt;</a:t>
            </a:r>
          </a:p>
          <a:p>
            <a:pPr marL="0" indent="0">
              <a:buNone/>
            </a:pPr>
            <a:r>
              <a:rPr lang="en-US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 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		</a:t>
            </a:r>
            <a:r>
              <a:rPr lang="en-US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             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</a:t>
            </a:r>
            <a:r>
              <a:rPr lang="en-US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                                        </a:t>
            </a:r>
            <a:r>
              <a:rPr lang="en-US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Audit</a:t>
            </a:r>
            <a:endParaRPr lang="en-GB" sz="5600" b="1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>
              <a:buNone/>
            </a:pPr>
            <a:endParaRPr lang="en-GB" sz="56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------------</a:t>
            </a:r>
            <a:r>
              <a:rPr lang="en-GB" sz="9600" dirty="0">
                <a:solidFill>
                  <a:srgbClr val="12385F"/>
                </a:solidFill>
                <a:latin typeface="Source Sans Pro" panose="020B0503030403020204" pitchFamily="34" charset="0"/>
              </a:rPr>
              <a:t> </a:t>
            </a:r>
            <a:r>
              <a:rPr lang="en-GB" sz="9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RSI</a:t>
            </a:r>
            <a:r>
              <a:rPr lang="en-GB" sz="9600" dirty="0">
                <a:solidFill>
                  <a:srgbClr val="12385F"/>
                </a:solidFill>
                <a:latin typeface="Source Sans Pro" panose="020B0503030403020204" pitchFamily="34" charset="0"/>
              </a:rPr>
              <a:t> 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------------&gt;				 	</a:t>
            </a:r>
            <a:r>
              <a:rPr lang="en-GB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 - - - - - - - - - - - - - - - -&gt;</a:t>
            </a:r>
          </a:p>
          <a:p>
            <a:pPr>
              <a:buNone/>
            </a:pPr>
            <a:r>
              <a:rPr lang="en-GB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          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</a:t>
            </a:r>
            <a:r>
              <a:rPr lang="en-GB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Inspection       </a:t>
            </a:r>
          </a:p>
          <a:p>
            <a:pPr>
              <a:buNone/>
            </a:pPr>
            <a:endParaRPr lang="en-GB" sz="9600" b="1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	-</a:t>
            </a:r>
            <a:r>
              <a:rPr lang="en-GB" sz="9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Crash analysis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-&gt;						  </a:t>
            </a:r>
            <a:r>
              <a:rPr lang="en-GB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- - - - - -&gt;</a:t>
            </a: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  </a:t>
            </a:r>
          </a:p>
          <a:p>
            <a:pPr>
              <a:buNone/>
            </a:pP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 ------------- </a:t>
            </a:r>
            <a:r>
              <a:rPr lang="en-GB" sz="9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RS review</a:t>
            </a:r>
            <a:r>
              <a:rPr lang="en-GB" sz="5600" dirty="0">
                <a:solidFill>
                  <a:srgbClr val="12385F"/>
                </a:solidFill>
                <a:latin typeface="Source Sans Pro" panose="020B0503030403020204" pitchFamily="34" charset="0"/>
              </a:rPr>
              <a:t> -------------------------&gt; 					  </a:t>
            </a:r>
            <a:r>
              <a:rPr lang="en-GB" sz="56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- - - - - -&gt;</a:t>
            </a:r>
          </a:p>
          <a:p>
            <a:pPr>
              <a:buNone/>
            </a:pPr>
            <a:r>
              <a:rPr lang="en-GB" sz="5600" dirty="0"/>
              <a:t>  </a:t>
            </a:r>
          </a:p>
          <a:p>
            <a:pPr>
              <a:buNone/>
            </a:pPr>
            <a:endParaRPr lang="en-GB" sz="5600" b="1" dirty="0"/>
          </a:p>
        </p:txBody>
      </p:sp>
    </p:spTree>
    <p:extLst>
      <p:ext uri="{BB962C8B-B14F-4D97-AF65-F5344CB8AC3E}">
        <p14:creationId xmlns:p14="http://schemas.microsoft.com/office/powerpoint/2010/main" val="4148078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670833" y="1960562"/>
            <a:ext cx="68460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-457200">
              <a:buNone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Design standards are established during the Feasibility Study and used at this stage to estimate project costs.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013B7-0BE8-9AD1-6713-6FDF3E021368}"/>
              </a:ext>
            </a:extLst>
          </p:cNvPr>
          <p:cNvSpPr txBox="1"/>
          <p:nvPr/>
        </p:nvSpPr>
        <p:spPr>
          <a:xfrm>
            <a:off x="670833" y="3176283"/>
            <a:ext cx="65341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These Design Standards – established and agreed in the Feasibility Study - are then applied without question to preparation of the Preliminary and Final Designs.</a:t>
            </a:r>
          </a:p>
          <a:p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Last year I was asked to prepare an RSA of a Final Design for Lake Issyk-Kul Ring Rd, financed by Asian Development Bank</a:t>
            </a:r>
          </a:p>
          <a:p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D723D4-48D7-540B-8148-482B9062B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4941" y="2027683"/>
            <a:ext cx="4480134" cy="313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352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21"/>
          <a:stretch/>
        </p:blipFill>
        <p:spPr>
          <a:xfrm>
            <a:off x="574158" y="723756"/>
            <a:ext cx="1321315" cy="1238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2DFB4FC-31ED-92F0-1126-EAE67EE4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8090" y="723756"/>
            <a:ext cx="8785885" cy="494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045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21"/>
          <a:stretch/>
        </p:blipFill>
        <p:spPr>
          <a:xfrm>
            <a:off x="574158" y="723756"/>
            <a:ext cx="1321315" cy="1238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5402C45-A08A-7280-D6F1-A900779C5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4140" y="558948"/>
            <a:ext cx="8800302" cy="495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6817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21"/>
          <a:stretch/>
        </p:blipFill>
        <p:spPr>
          <a:xfrm>
            <a:off x="574158" y="723756"/>
            <a:ext cx="1321315" cy="1238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FCDE17A-C646-5099-6728-47E2A818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3082" y="647412"/>
            <a:ext cx="9275018" cy="521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0302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21"/>
          <a:stretch/>
        </p:blipFill>
        <p:spPr>
          <a:xfrm>
            <a:off x="574158" y="723756"/>
            <a:ext cx="1321315" cy="1238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E17C0F4-62D9-2C50-5C96-9156BBA4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6931" y="476105"/>
            <a:ext cx="9500911" cy="53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084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058A56-653E-C7C3-71BC-99D59BFC5FD8}"/>
              </a:ext>
            </a:extLst>
          </p:cNvPr>
          <p:cNvSpPr txBox="1"/>
          <p:nvPr/>
        </p:nvSpPr>
        <p:spPr>
          <a:xfrm>
            <a:off x="843516" y="3135502"/>
            <a:ext cx="10504968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en-GB" b="1" dirty="0">
                <a:solidFill>
                  <a:srgbClr val="12385F"/>
                </a:solidFill>
                <a:latin typeface="Source Sans Pro" panose="020B0503030403020204" pitchFamily="34" charset="0"/>
              </a:rPr>
              <a:t>T</a:t>
            </a:r>
            <a:r>
              <a:rPr lang="en-GB" sz="18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o review CAREC road design standards and practices, </a:t>
            </a:r>
          </a:p>
          <a:p>
            <a:pPr>
              <a:buNone/>
            </a:pPr>
            <a:r>
              <a:rPr lang="en-GB" sz="18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to identify how road safety might be improved.</a:t>
            </a:r>
          </a:p>
          <a:p>
            <a:pPr>
              <a:buNone/>
            </a:pPr>
            <a:endParaRPr lang="en-GB" sz="18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>
              <a:buNone/>
            </a:pPr>
            <a:r>
              <a:rPr lang="en-GB" sz="1800" dirty="0">
                <a:solidFill>
                  <a:srgbClr val="12385F"/>
                </a:solidFill>
                <a:latin typeface="Source Sans Pro" panose="020B0503030403020204" pitchFamily="34" charset="0"/>
              </a:rPr>
              <a:t>My contribution concentrates on </a:t>
            </a:r>
            <a:r>
              <a:rPr lang="en-GB" sz="18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technical issues </a:t>
            </a:r>
          </a:p>
          <a:p>
            <a:pPr>
              <a:buNone/>
            </a:pPr>
            <a:r>
              <a:rPr lang="en-GB" sz="1800" dirty="0">
                <a:solidFill>
                  <a:srgbClr val="12385F"/>
                </a:solidFill>
                <a:latin typeface="Source Sans Pro" panose="020B0503030403020204" pitchFamily="34" charset="0"/>
              </a:rPr>
              <a:t>(rather than institutional responsibilities).</a:t>
            </a:r>
          </a:p>
          <a:p>
            <a:pPr marL="0">
              <a:buNone/>
            </a:pPr>
            <a:r>
              <a:rPr lang="en-GB" sz="1800" dirty="0">
                <a:solidFill>
                  <a:srgbClr val="12385F"/>
                </a:solidFill>
                <a:latin typeface="Source Sans Pro" panose="020B0503030403020204" pitchFamily="34" charset="0"/>
              </a:rPr>
              <a:t>This short presentation summarises my approach.</a:t>
            </a:r>
            <a:endParaRPr lang="en-US" dirty="0">
              <a:solidFill>
                <a:srgbClr val="12385F"/>
              </a:solidFill>
              <a:latin typeface="Source Sans Pro" panose="020B0503030403020204" pitchFamily="34" charset="0"/>
              <a:ea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843516" y="2260561"/>
            <a:ext cx="5207708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rgbClr val="FFCC4D"/>
                </a:solidFill>
              </a:rPr>
              <a:t>Project aims and objectives</a:t>
            </a:r>
            <a:r>
              <a:rPr lang="en-US" sz="2000" b="1" dirty="0">
                <a:solidFill>
                  <a:srgbClr val="FFCC4D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:</a:t>
            </a:r>
            <a:r>
              <a:rPr lang="en-US" sz="3200" b="1" dirty="0">
                <a:solidFill>
                  <a:srgbClr val="FFCC4D"/>
                </a:solidFill>
                <a:latin typeface="Source Sans Pro"/>
                <a:ea typeface="Source Sans Pro"/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4806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21"/>
          <a:stretch/>
        </p:blipFill>
        <p:spPr>
          <a:xfrm>
            <a:off x="574158" y="723756"/>
            <a:ext cx="1321315" cy="1238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7C78804B-87DA-E449-63EA-EE28F0D0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5614" y="723756"/>
            <a:ext cx="8834210" cy="496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775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9" y="2969995"/>
            <a:ext cx="552184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My RSA Audit Recommendations were:</a:t>
            </a:r>
          </a:p>
          <a:p>
            <a:pPr marL="457200" indent="-457200">
              <a:buFont typeface="+mj-lt"/>
              <a:buAutoNum type="arabicPeriod"/>
            </a:pPr>
            <a:endParaRPr lang="en-GB" sz="2400" b="1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General Report, including summary of crash data, and discussions with the local Traffic Police,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Tables with General and location-specific Recommendations.</a:t>
            </a:r>
            <a:endParaRPr lang="en-GB" sz="2400" b="1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1104368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How road safety audit and inspection </a:t>
            </a:r>
            <a:b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</a:b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can make highway engineering designs safer</a:t>
            </a:r>
          </a:p>
        </p:txBody>
      </p:sp>
      <p:pic>
        <p:nvPicPr>
          <p:cNvPr id="5" name="Picture 4" descr="RSA Report cover.jpg">
            <a:extLst>
              <a:ext uri="{FF2B5EF4-FFF2-40B4-BE49-F238E27FC236}">
                <a16:creationId xmlns:a16="http://schemas.microsoft.com/office/drawing/2014/main" id="{D8603D9A-F421-5DB3-832F-EDA13ADD7D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39986" y="688672"/>
            <a:ext cx="2427052" cy="3460998"/>
          </a:xfrm>
          <a:prstGeom prst="rect">
            <a:avLst/>
          </a:prstGeom>
        </p:spPr>
      </p:pic>
      <p:pic>
        <p:nvPicPr>
          <p:cNvPr id="6" name="Picture 5" descr="RSA Table 1.jpg">
            <a:extLst>
              <a:ext uri="{FF2B5EF4-FFF2-40B4-BE49-F238E27FC236}">
                <a16:creationId xmlns:a16="http://schemas.microsoft.com/office/drawing/2014/main" id="{7EC83EA6-B97C-9207-906B-5F646E4CBEB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3075622"/>
            <a:ext cx="3685036" cy="2016224"/>
          </a:xfrm>
          <a:prstGeom prst="rect">
            <a:avLst/>
          </a:prstGeom>
        </p:spPr>
      </p:pic>
      <p:pic>
        <p:nvPicPr>
          <p:cNvPr id="7" name="Picture 6" descr="RSA Table 2.jpg">
            <a:extLst>
              <a:ext uri="{FF2B5EF4-FFF2-40B4-BE49-F238E27FC236}">
                <a16:creationId xmlns:a16="http://schemas.microsoft.com/office/drawing/2014/main" id="{0E64FF2F-5DE8-4EE4-F9F8-66396CBAEE6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09845" y="4381010"/>
            <a:ext cx="2840601" cy="15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0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0" y="27293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559861"/>
            <a:ext cx="10284342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Speed and overtaking management: 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longitudinal alignment and speed calming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On-road cross-sections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: median, lanes, shoulders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Roadside safety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: edge protection, crash barriers, embankment side slope, Clear Zones and off-road danger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Intersection designs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: major/minor, provision of </a:t>
            </a:r>
            <a:r>
              <a:rPr lang="en-GB" sz="20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u-turns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, signalisation, roundabout, (no project grade separation)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Accessibility and facilities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 for all road users, pedestrians, children, elderly, disabled, cyclists, small karts, public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Serious problem of animals in the roadway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Road signs and markings</a:t>
            </a:r>
          </a:p>
          <a:p>
            <a:endParaRPr lang="en-GB" sz="2400" b="1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1847660"/>
            <a:ext cx="110436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My Recommendations were sub-divided into improvements</a:t>
            </a:r>
          </a:p>
        </p:txBody>
      </p:sp>
    </p:spTree>
    <p:extLst>
      <p:ext uri="{BB962C8B-B14F-4D97-AF65-F5344CB8AC3E}">
        <p14:creationId xmlns:p14="http://schemas.microsoft.com/office/powerpoint/2010/main" val="3477125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0" y="27293"/>
            <a:ext cx="12192000" cy="5992443"/>
          </a:xfrm>
          <a:prstGeom prst="rect">
            <a:avLst/>
          </a:prstGeom>
        </p:spPr>
      </p:pic>
      <p:pic>
        <p:nvPicPr>
          <p:cNvPr id="5" name="Picture 2" descr="C:\Users\Paul\Documents\Wramborg.jpg">
            <a:extLst>
              <a:ext uri="{FF2B5EF4-FFF2-40B4-BE49-F238E27FC236}">
                <a16:creationId xmlns:a16="http://schemas.microsoft.com/office/drawing/2014/main" id="{DF09D9AE-E9F2-FD5D-DE6F-17AE984F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4990" y="1260824"/>
            <a:ext cx="8722370" cy="4679337"/>
          </a:xfrm>
          <a:prstGeom prst="rect">
            <a:avLst/>
          </a:prstGeom>
          <a:noFill/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3213220"/>
            <a:ext cx="39978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Speed management is fundamental to road safety.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164443"/>
            <a:ext cx="399784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</p:spTree>
    <p:extLst>
      <p:ext uri="{BB962C8B-B14F-4D97-AF65-F5344CB8AC3E}">
        <p14:creationId xmlns:p14="http://schemas.microsoft.com/office/powerpoint/2010/main" val="22190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637316"/>
            <a:ext cx="853174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Divide the entire length of the project according to the type of frontage development, into “rural”, “suburban”, or “urban” sections, with precise chainages. 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Define sub-sections  for special design attention: major intersections, schools, markets, hospitals, etc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Define the desirable operating speed for each section.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Define the consequent speed limit, and design speed.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110436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10" name="Picture 9" descr="IMG_0784.JPG">
            <a:extLst>
              <a:ext uri="{FF2B5EF4-FFF2-40B4-BE49-F238E27FC236}">
                <a16:creationId xmlns:a16="http://schemas.microsoft.com/office/drawing/2014/main" id="{DD700B44-7595-3F94-CA31-6D109E618D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30885" y="766662"/>
            <a:ext cx="2148892" cy="1611669"/>
          </a:xfrm>
          <a:prstGeom prst="rect">
            <a:avLst/>
          </a:prstGeom>
        </p:spPr>
      </p:pic>
      <p:pic>
        <p:nvPicPr>
          <p:cNvPr id="12" name="Picture 11" descr="IMG_0790.JPG">
            <a:extLst>
              <a:ext uri="{FF2B5EF4-FFF2-40B4-BE49-F238E27FC236}">
                <a16:creationId xmlns:a16="http://schemas.microsoft.com/office/drawing/2014/main" id="{D4A6261A-7653-A198-79C7-F387B3A37D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30885" y="2532401"/>
            <a:ext cx="2148892" cy="1611669"/>
          </a:xfrm>
          <a:prstGeom prst="rect">
            <a:avLst/>
          </a:prstGeom>
        </p:spPr>
      </p:pic>
      <p:pic>
        <p:nvPicPr>
          <p:cNvPr id="13" name="Picture 12" descr="IMG_0765.JPG">
            <a:extLst>
              <a:ext uri="{FF2B5EF4-FFF2-40B4-BE49-F238E27FC236}">
                <a16:creationId xmlns:a16="http://schemas.microsoft.com/office/drawing/2014/main" id="{26070F19-694A-211E-E7DD-957CBC5A762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39916" y="4298140"/>
            <a:ext cx="2139861" cy="160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3317358"/>
            <a:ext cx="568744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rural, 90km/h – except for sub-standard sections.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special attention to control speeds and overtaking at  major </a:t>
            </a: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intersections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562811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2" name="Picture 1" descr="IMG_0792.JPG">
            <a:extLst>
              <a:ext uri="{FF2B5EF4-FFF2-40B4-BE49-F238E27FC236}">
                <a16:creationId xmlns:a16="http://schemas.microsoft.com/office/drawing/2014/main" id="{EBAA9C97-E3F6-7099-EB75-87958D95AF9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087" y="1318456"/>
            <a:ext cx="5628118" cy="422108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4FE467B-A497-972D-7714-59A78685B14D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3198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3152767"/>
            <a:ext cx="607429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suburban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, 60 km/h, typically residential, with access needs, but much less activity.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classify </a:t>
            </a: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village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 </a:t>
            </a: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bypasses as suburban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, usually 1 or 2 junctions with village access roads, also pedestrians and bus stops.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562811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5" name="Picture 4" descr="IMG_0738.JPG">
            <a:extLst>
              <a:ext uri="{FF2B5EF4-FFF2-40B4-BE49-F238E27FC236}">
                <a16:creationId xmlns:a16="http://schemas.microsoft.com/office/drawing/2014/main" id="{104F7942-70F1-AFDF-4442-1CE2050A9E9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4131" y="1658679"/>
            <a:ext cx="4860030" cy="364502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414296A8-4237-7A29-16AC-C788C133B017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0340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7" y="3152767"/>
            <a:ext cx="742516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urban and special Low Speed Zones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 , 40 km/h or 30km/h: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town centres with retail and business frontages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, lots of parking and pedestrian activity.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special attention to LSZs for schools, markets, hospitals, 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etc.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710299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2" name="Picture 1" descr="IMG_0763.JPG">
            <a:extLst>
              <a:ext uri="{FF2B5EF4-FFF2-40B4-BE49-F238E27FC236}">
                <a16:creationId xmlns:a16="http://schemas.microsoft.com/office/drawing/2014/main" id="{400EDB4A-1020-7F0E-B0D8-6C08820A296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9370" y="601723"/>
            <a:ext cx="3291948" cy="2468961"/>
          </a:xfrm>
          <a:prstGeom prst="rect">
            <a:avLst/>
          </a:prstGeom>
        </p:spPr>
      </p:pic>
      <p:pic>
        <p:nvPicPr>
          <p:cNvPr id="6" name="Picture 5" descr="IMG_0765.JPG">
            <a:extLst>
              <a:ext uri="{FF2B5EF4-FFF2-40B4-BE49-F238E27FC236}">
                <a16:creationId xmlns:a16="http://schemas.microsoft.com/office/drawing/2014/main" id="{90AA546E-D5FC-47DF-E738-AF6552496BD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99321" y="3337051"/>
            <a:ext cx="3321997" cy="24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83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3152767"/>
            <a:ext cx="6207642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Introduce simple boundary </a:t>
            </a: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gateway features 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between sections with different operating speeds.</a:t>
            </a:r>
          </a:p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To increase driver awareness, </a:t>
            </a: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coordinate cross-section changes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, from rural to suburban to urban shoulders, footways, drainage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562811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2" name="Picture 1" descr="01 gateway.JPG">
            <a:extLst>
              <a:ext uri="{FF2B5EF4-FFF2-40B4-BE49-F238E27FC236}">
                <a16:creationId xmlns:a16="http://schemas.microsoft.com/office/drawing/2014/main" id="{DFDBB47E-B803-FBCB-345F-B6E463E6F8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7322" y="1922118"/>
            <a:ext cx="4680520" cy="351039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E4BCC4E-58D9-99CD-F796-C0A9E9D29996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25163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3152767"/>
            <a:ext cx="620764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Provide repeat speed limit signs as signs, and/or large painted signs on the road surface. </a:t>
            </a:r>
          </a:p>
          <a:p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And possibly as interactive signs, which flash when a vehicle is going too fast.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562811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5" name="Picture 4" descr="speed roundel marking 4.jpg">
            <a:extLst>
              <a:ext uri="{FF2B5EF4-FFF2-40B4-BE49-F238E27FC236}">
                <a16:creationId xmlns:a16="http://schemas.microsoft.com/office/drawing/2014/main" id="{A45A3C54-2C50-1C05-599F-9BA48894B1D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67903" y="555941"/>
            <a:ext cx="3272011" cy="2441423"/>
          </a:xfrm>
          <a:prstGeom prst="rect">
            <a:avLst/>
          </a:prstGeom>
        </p:spPr>
      </p:pic>
      <p:pic>
        <p:nvPicPr>
          <p:cNvPr id="6" name="Picture 5" descr="speed sign interactive.jpg">
            <a:extLst>
              <a:ext uri="{FF2B5EF4-FFF2-40B4-BE49-F238E27FC236}">
                <a16:creationId xmlns:a16="http://schemas.microsoft.com/office/drawing/2014/main" id="{BAA049FB-1C6D-5EA5-9751-FCAE3E0B7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31" b="24496"/>
          <a:stretch/>
        </p:blipFill>
        <p:spPr>
          <a:xfrm>
            <a:off x="7896463" y="3203993"/>
            <a:ext cx="3243451" cy="24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9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843516" y="1919003"/>
            <a:ext cx="1078014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How to maximise safety is a fundamental and essential consideration for everyone involved in all modes of travel </a:t>
            </a:r>
            <a:r>
              <a:rPr lang="en-US" sz="2000" b="1" dirty="0">
                <a:solidFill>
                  <a:srgbClr val="FFCC4D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:</a:t>
            </a:r>
            <a:r>
              <a:rPr lang="en-US" sz="3200" b="1" dirty="0">
                <a:solidFill>
                  <a:srgbClr val="FFCC4D"/>
                </a:solidFill>
                <a:latin typeface="Source Sans Pro"/>
                <a:ea typeface="Source Sans Pro"/>
              </a:rPr>
              <a:t>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pic>
        <p:nvPicPr>
          <p:cNvPr id="4" name="Picture 3" descr="bus travel Nepal.jpg">
            <a:extLst>
              <a:ext uri="{FF2B5EF4-FFF2-40B4-BE49-F238E27FC236}">
                <a16:creationId xmlns:a16="http://schemas.microsoft.com/office/drawing/2014/main" id="{53DEA96C-3F06-D5D2-408C-264C150689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605" y="3204418"/>
            <a:ext cx="3264363" cy="2373758"/>
          </a:xfrm>
          <a:prstGeom prst="rect">
            <a:avLst/>
          </a:prstGeom>
        </p:spPr>
      </p:pic>
      <p:pic>
        <p:nvPicPr>
          <p:cNvPr id="5" name="Picture 4" descr="BA economy class.jpg">
            <a:extLst>
              <a:ext uri="{FF2B5EF4-FFF2-40B4-BE49-F238E27FC236}">
                <a16:creationId xmlns:a16="http://schemas.microsoft.com/office/drawing/2014/main" id="{39BD6E8E-F774-955E-DDAD-805B31D7F94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76066" y="3154683"/>
            <a:ext cx="3447595" cy="2376264"/>
          </a:xfrm>
          <a:prstGeom prst="rect">
            <a:avLst/>
          </a:prstGeom>
        </p:spPr>
      </p:pic>
      <p:pic>
        <p:nvPicPr>
          <p:cNvPr id="6" name="Picture 5" descr="train travel 3.jpg">
            <a:extLst>
              <a:ext uri="{FF2B5EF4-FFF2-40B4-BE49-F238E27FC236}">
                <a16:creationId xmlns:a16="http://schemas.microsoft.com/office/drawing/2014/main" id="{08C05931-6CD4-2878-32CC-E2E4EE72453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08348" y="3204418"/>
            <a:ext cx="364333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5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3152767"/>
            <a:ext cx="62076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Introduce rumble strips and/or speed humps.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536282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2" name="Picture 1" descr="12 speed hump.jpg">
            <a:extLst>
              <a:ext uri="{FF2B5EF4-FFF2-40B4-BE49-F238E27FC236}">
                <a16:creationId xmlns:a16="http://schemas.microsoft.com/office/drawing/2014/main" id="{F2BF1A24-1B37-EAA2-01FD-076BE0C0F8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0944" y="505987"/>
            <a:ext cx="4209352" cy="3108445"/>
          </a:xfrm>
          <a:prstGeom prst="rect">
            <a:avLst/>
          </a:prstGeom>
        </p:spPr>
      </p:pic>
      <p:pic>
        <p:nvPicPr>
          <p:cNvPr id="7" name="Picture 6" descr="rumble strips 2.png">
            <a:extLst>
              <a:ext uri="{FF2B5EF4-FFF2-40B4-BE49-F238E27FC236}">
                <a16:creationId xmlns:a16="http://schemas.microsoft.com/office/drawing/2014/main" id="{9904C0E6-05E9-90E1-4BE0-AE5C63E8103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8216" y="3874375"/>
            <a:ext cx="2331721" cy="1746539"/>
          </a:xfrm>
          <a:prstGeom prst="rect">
            <a:avLst/>
          </a:prstGeom>
        </p:spPr>
      </p:pic>
      <p:pic>
        <p:nvPicPr>
          <p:cNvPr id="10" name="Picture 9" descr="rumble strips 7.png">
            <a:extLst>
              <a:ext uri="{FF2B5EF4-FFF2-40B4-BE49-F238E27FC236}">
                <a16:creationId xmlns:a16="http://schemas.microsoft.com/office/drawing/2014/main" id="{B6585641-65B9-F848-A0C3-71B7BC97E37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78954" y="3872174"/>
            <a:ext cx="3101342" cy="1745756"/>
          </a:xfrm>
          <a:prstGeom prst="rect">
            <a:avLst/>
          </a:prstGeom>
        </p:spPr>
      </p:pic>
      <p:pic>
        <p:nvPicPr>
          <p:cNvPr id="12" name="Picture 11" descr="rumble strips 3.png">
            <a:extLst>
              <a:ext uri="{FF2B5EF4-FFF2-40B4-BE49-F238E27FC236}">
                <a16:creationId xmlns:a16="http://schemas.microsoft.com/office/drawing/2014/main" id="{E99705B0-434A-DE54-ECC9-8DF44AF0F3C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36986" y="3875158"/>
            <a:ext cx="2512830" cy="1745756"/>
          </a:xfrm>
          <a:prstGeom prst="rect">
            <a:avLst/>
          </a:prstGeom>
        </p:spPr>
      </p:pic>
      <p:pic>
        <p:nvPicPr>
          <p:cNvPr id="13" name="Picture 12" descr="speed hump durabump.jfif">
            <a:extLst>
              <a:ext uri="{FF2B5EF4-FFF2-40B4-BE49-F238E27FC236}">
                <a16:creationId xmlns:a16="http://schemas.microsoft.com/office/drawing/2014/main" id="{F4C56FF6-FCA9-C971-568A-E3ECAA31E15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4158" y="3892722"/>
            <a:ext cx="2597009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79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7" y="2036641"/>
            <a:ext cx="765907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dirty="0">
                <a:solidFill>
                  <a:srgbClr val="12385F"/>
                </a:solidFill>
                <a:latin typeface="Source Sans Pro" panose="020B0503030403020204" pitchFamily="34" charset="0"/>
              </a:rPr>
              <a:t>Provide pedestrian refuge central</a:t>
            </a:r>
            <a:r>
              <a:rPr lang="en-GB" sz="28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 islands  </a:t>
            </a:r>
          </a:p>
          <a:p>
            <a:pPr marL="0">
              <a:buNone/>
            </a:pPr>
            <a:r>
              <a:rPr lang="en-GB" sz="2800" dirty="0">
                <a:solidFill>
                  <a:srgbClr val="12385F"/>
                </a:solidFill>
                <a:latin typeface="Source Sans Pro" panose="020B0503030403020204" pitchFamily="34" charset="0"/>
              </a:rPr>
              <a:t>with raised kerbs, but no zebra markings</a:t>
            </a:r>
          </a:p>
          <a:p>
            <a:pPr marL="0">
              <a:buNone/>
            </a:pPr>
            <a:endParaRPr lang="en-GB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 descr="refuge 3.jpg">
            <a:extLst>
              <a:ext uri="{FF2B5EF4-FFF2-40B4-BE49-F238E27FC236}">
                <a16:creationId xmlns:a16="http://schemas.microsoft.com/office/drawing/2014/main" id="{2DDAE913-AEF7-5C6A-D70B-97D31DC002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2893" y="3316418"/>
            <a:ext cx="3197423" cy="2398067"/>
          </a:xfrm>
          <a:prstGeom prst="rect">
            <a:avLst/>
          </a:prstGeom>
        </p:spPr>
      </p:pic>
      <p:pic>
        <p:nvPicPr>
          <p:cNvPr id="6" name="Picture 5" descr="refuge 5.jpg">
            <a:extLst>
              <a:ext uri="{FF2B5EF4-FFF2-40B4-BE49-F238E27FC236}">
                <a16:creationId xmlns:a16="http://schemas.microsoft.com/office/drawing/2014/main" id="{29775DFE-1446-EC1D-F029-84DC519CC82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2995" y="3308031"/>
            <a:ext cx="3815107" cy="2398067"/>
          </a:xfrm>
          <a:prstGeom prst="rect">
            <a:avLst/>
          </a:prstGeom>
        </p:spPr>
      </p:pic>
      <p:pic>
        <p:nvPicPr>
          <p:cNvPr id="14" name="Picture 13" descr="pedestrian refuge island 8.jpg">
            <a:extLst>
              <a:ext uri="{FF2B5EF4-FFF2-40B4-BE49-F238E27FC236}">
                <a16:creationId xmlns:a16="http://schemas.microsoft.com/office/drawing/2014/main" id="{CE9B301B-58B7-0097-BAFC-881B94B7CA3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4157" y="3308031"/>
            <a:ext cx="3173708" cy="238028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8B83F143-FEAE-B5D0-9764-0AE4A79D11D9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974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3152767"/>
            <a:ext cx="58647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Provide pedestrian (zebra) crossings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514577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Speed and overtaking management strategy</a:t>
            </a:r>
          </a:p>
        </p:txBody>
      </p:sp>
      <p:pic>
        <p:nvPicPr>
          <p:cNvPr id="5" name="Picture 4" descr="22 zebra-crossing.jpg">
            <a:extLst>
              <a:ext uri="{FF2B5EF4-FFF2-40B4-BE49-F238E27FC236}">
                <a16:creationId xmlns:a16="http://schemas.microsoft.com/office/drawing/2014/main" id="{A03449FD-02CC-B655-D328-807E195F36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158" y="3695320"/>
            <a:ext cx="3883606" cy="2144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05D31D-5710-0E76-A1C5-94300A55C531}"/>
              </a:ext>
            </a:extLst>
          </p:cNvPr>
          <p:cNvSpPr txBox="1"/>
          <p:nvPr/>
        </p:nvSpPr>
        <p:spPr>
          <a:xfrm>
            <a:off x="7052442" y="1138507"/>
            <a:ext cx="483604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combined with speed humps, </a:t>
            </a:r>
          </a:p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self-enforcing (reduced Traffic Police speed checks)popular with most people (except speeding drivers)</a:t>
            </a:r>
          </a:p>
        </p:txBody>
      </p:sp>
      <p:pic>
        <p:nvPicPr>
          <p:cNvPr id="16" name="Picture 15" descr="speed hump sign + pedestrian crossing.jfif">
            <a:extLst>
              <a:ext uri="{FF2B5EF4-FFF2-40B4-BE49-F238E27FC236}">
                <a16:creationId xmlns:a16="http://schemas.microsoft.com/office/drawing/2014/main" id="{D7F2E0FC-4143-7CDB-5E00-2B25294B274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4155" y="1070457"/>
            <a:ext cx="1263689" cy="2016224"/>
          </a:xfrm>
          <a:prstGeom prst="rect">
            <a:avLst/>
          </a:prstGeom>
        </p:spPr>
      </p:pic>
      <p:pic>
        <p:nvPicPr>
          <p:cNvPr id="17" name="Picture 16" descr="speed hump+pedestrian crossing.jfif">
            <a:extLst>
              <a:ext uri="{FF2B5EF4-FFF2-40B4-BE49-F238E27FC236}">
                <a16:creationId xmlns:a16="http://schemas.microsoft.com/office/drawing/2014/main" id="{3F60EF0F-7DE3-879C-6690-EEF38069B4A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6232" y="3614432"/>
            <a:ext cx="3472453" cy="2310760"/>
          </a:xfrm>
          <a:prstGeom prst="rect">
            <a:avLst/>
          </a:prstGeom>
        </p:spPr>
      </p:pic>
      <p:pic>
        <p:nvPicPr>
          <p:cNvPr id="18" name="Picture 17" descr="34 raised pedestrian crossing.jpg">
            <a:extLst>
              <a:ext uri="{FF2B5EF4-FFF2-40B4-BE49-F238E27FC236}">
                <a16:creationId xmlns:a16="http://schemas.microsoft.com/office/drawing/2014/main" id="{D8FF0906-2246-6B09-AE88-002DC1E0AA4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99855" y="3695320"/>
            <a:ext cx="2592288" cy="154358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F8ED9B45-3948-E0F3-F1DE-C265896C3BC1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1286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603549" y="2383789"/>
            <a:ext cx="5359101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Choice of embankment 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side slope, and how 1:1.5  directly causes fatalities and serious injuries – ignored by designers?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Criteria for where to provide crash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Choice of drainage ditch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Have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Clear Zone 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criteria been applied? </a:t>
            </a:r>
            <a:r>
              <a:rPr lang="en-GB" sz="22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eg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 trees, utility poles, street lighting poles)</a:t>
            </a:r>
          </a:p>
          <a:p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603549" y="1859215"/>
            <a:ext cx="74317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Road Safety Design Decisions</a:t>
            </a:r>
          </a:p>
        </p:txBody>
      </p:sp>
      <p:pic>
        <p:nvPicPr>
          <p:cNvPr id="13" name="Picture 12" descr="IMG_0833.JPG">
            <a:extLst>
              <a:ext uri="{FF2B5EF4-FFF2-40B4-BE49-F238E27FC236}">
                <a16:creationId xmlns:a16="http://schemas.microsoft.com/office/drawing/2014/main" id="{62A3DD1E-F5C6-113C-DD3C-187815B9D0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9135" y="277965"/>
            <a:ext cx="3552394" cy="2664296"/>
          </a:xfrm>
          <a:prstGeom prst="rect">
            <a:avLst/>
          </a:prstGeom>
        </p:spPr>
      </p:pic>
      <p:pic>
        <p:nvPicPr>
          <p:cNvPr id="14" name="Picture 13" descr="IMG_0843.JPG">
            <a:extLst>
              <a:ext uri="{FF2B5EF4-FFF2-40B4-BE49-F238E27FC236}">
                <a16:creationId xmlns:a16="http://schemas.microsoft.com/office/drawing/2014/main" id="{6F82CDC1-61B7-6EC8-F068-E64B23859E8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9386" y="3131475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67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603549" y="2383789"/>
            <a:ext cx="7816551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Design engineers must try to make Clear Zones more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“forgiving”, 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by:</a:t>
            </a:r>
          </a:p>
          <a:p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Identifying roadside hazards,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Giving drivers the chance to retain control of steering and speed, and avoid impacts;  by, in order: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Eliminating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 the hazard, or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Moving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 the hazard, or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Modifying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 the hazard to make it more “forgiving”, or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Shielding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 the hazard with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crash barriers - </a:t>
            </a:r>
            <a:r>
              <a:rPr lang="en-GB" sz="2200" b="1" u="sng" dirty="0">
                <a:solidFill>
                  <a:srgbClr val="12385F"/>
                </a:solidFill>
                <a:latin typeface="Source Sans Pro" panose="020B0503030403020204" pitchFamily="34" charset="0"/>
              </a:rPr>
              <a:t>the last option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603549" y="1859215"/>
            <a:ext cx="743179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Road Safety Design Decisions</a:t>
            </a:r>
          </a:p>
        </p:txBody>
      </p:sp>
      <p:pic>
        <p:nvPicPr>
          <p:cNvPr id="10" name="Picture 9" descr="IMG_1045.JPG">
            <a:extLst>
              <a:ext uri="{FF2B5EF4-FFF2-40B4-BE49-F238E27FC236}">
                <a16:creationId xmlns:a16="http://schemas.microsoft.com/office/drawing/2014/main" id="{E557C514-0647-01AC-1357-960D42131D9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5549" y="549291"/>
            <a:ext cx="3203848" cy="2402886"/>
          </a:xfrm>
          <a:prstGeom prst="rect">
            <a:avLst/>
          </a:prstGeom>
        </p:spPr>
      </p:pic>
      <p:pic>
        <p:nvPicPr>
          <p:cNvPr id="12" name="Picture 11" descr="IMG_1044.JPG">
            <a:extLst>
              <a:ext uri="{FF2B5EF4-FFF2-40B4-BE49-F238E27FC236}">
                <a16:creationId xmlns:a16="http://schemas.microsoft.com/office/drawing/2014/main" id="{43EC1CE9-6748-574A-7A0A-7529E579B60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20100" y="3231495"/>
            <a:ext cx="3168351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148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503613"/>
            <a:ext cx="62076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Proposed rural simple major/minor </a:t>
            </a:r>
            <a:r>
              <a:rPr lang="en-GB" sz="24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t-junction</a:t>
            </a: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75220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Intersection designs, and </a:t>
            </a:r>
            <a:r>
              <a:rPr lang="en-GB" sz="2800" b="1" dirty="0" err="1">
                <a:solidFill>
                  <a:srgbClr val="FFCC4D"/>
                </a:solidFill>
                <a:latin typeface="Source Sans Pro" panose="020B0503030403020204" pitchFamily="34" charset="0"/>
              </a:rPr>
              <a:t>u-turns</a:t>
            </a:r>
            <a:endParaRPr lang="en-GB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 descr="149+150 proposed simple junction.jpg">
            <a:extLst>
              <a:ext uri="{FF2B5EF4-FFF2-40B4-BE49-F238E27FC236}">
                <a16:creationId xmlns:a16="http://schemas.microsoft.com/office/drawing/2014/main" id="{E8829DFE-CE01-EB68-2554-80160C3FABE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15" y="3105247"/>
            <a:ext cx="6259835" cy="2341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42EF2-C3B6-338D-DF86-C06B76187EFC}"/>
              </a:ext>
            </a:extLst>
          </p:cNvPr>
          <p:cNvSpPr txBox="1"/>
          <p:nvPr/>
        </p:nvSpPr>
        <p:spPr>
          <a:xfrm>
            <a:off x="7048501" y="2727923"/>
            <a:ext cx="4895850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central barrier creates need to manage diverted vehicle </a:t>
            </a:r>
            <a:r>
              <a:rPr lang="en-GB" sz="22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u-turns</a:t>
            </a:r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lack of median width for </a:t>
            </a:r>
            <a:r>
              <a:rPr lang="en-GB" sz="22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u-turns</a:t>
            </a:r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high-speed straight through movements in same lane as slow turning vehicles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on this proposal, provision of zebra crossing on 90km/h section</a:t>
            </a:r>
          </a:p>
        </p:txBody>
      </p:sp>
    </p:spTree>
    <p:extLst>
      <p:ext uri="{BB962C8B-B14F-4D97-AF65-F5344CB8AC3E}">
        <p14:creationId xmlns:p14="http://schemas.microsoft.com/office/powerpoint/2010/main" val="3456325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503613"/>
            <a:ext cx="725539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Rural – proposed larger major/minor X-junction</a:t>
            </a:r>
          </a:p>
          <a:p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91222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Accessibility problems, junction design, and </a:t>
            </a:r>
            <a:r>
              <a:rPr lang="en-GB" sz="2800" b="1" dirty="0" err="1">
                <a:solidFill>
                  <a:srgbClr val="FFCC4D"/>
                </a:solidFill>
                <a:latin typeface="Source Sans Pro" panose="020B0503030403020204" pitchFamily="34" charset="0"/>
              </a:rPr>
              <a:t>u-turns</a:t>
            </a:r>
            <a:endParaRPr lang="en-GB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42EF2-C3B6-338D-DF86-C06B76187EFC}"/>
              </a:ext>
            </a:extLst>
          </p:cNvPr>
          <p:cNvSpPr txBox="1"/>
          <p:nvPr/>
        </p:nvSpPr>
        <p:spPr>
          <a:xfrm>
            <a:off x="7048501" y="2727923"/>
            <a:ext cx="489585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removes high-speed through movement from turning 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but lack of median width for safe </a:t>
            </a:r>
            <a:r>
              <a:rPr lang="en-GB" sz="22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u-turns</a:t>
            </a:r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adds crossroad straight-across movement to all other movements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fails to provide any safety for pedestrians or bus stops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Picture 1" descr="141+300 proposed junction.jpg">
            <a:extLst>
              <a:ext uri="{FF2B5EF4-FFF2-40B4-BE49-F238E27FC236}">
                <a16:creationId xmlns:a16="http://schemas.microsoft.com/office/drawing/2014/main" id="{05163066-1FA9-120B-72DA-66D928A7F6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836" y="3078369"/>
            <a:ext cx="6383665" cy="192165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C8395E2-4236-921E-85B4-351B6FBBF7A2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2775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503613"/>
            <a:ext cx="72553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Proposed simple </a:t>
            </a:r>
            <a:r>
              <a:rPr lang="en-GB" sz="24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u-turn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 arrangement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75220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Intersection designs, and </a:t>
            </a:r>
            <a:r>
              <a:rPr lang="en-GB" sz="2800" b="1" dirty="0" err="1">
                <a:solidFill>
                  <a:srgbClr val="FFCC4D"/>
                </a:solidFill>
                <a:latin typeface="Source Sans Pro" panose="020B0503030403020204" pitchFamily="34" charset="0"/>
              </a:rPr>
              <a:t>u-turns</a:t>
            </a:r>
            <a:endParaRPr lang="en-GB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 descr="156+100 proposed u-turn.jpg">
            <a:extLst>
              <a:ext uri="{FF2B5EF4-FFF2-40B4-BE49-F238E27FC236}">
                <a16:creationId xmlns:a16="http://schemas.microsoft.com/office/drawing/2014/main" id="{9D31C774-634D-7C30-D454-A2F94FD5A2B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078940"/>
            <a:ext cx="7791450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42EF2-C3B6-338D-DF86-C06B76187EFC}"/>
              </a:ext>
            </a:extLst>
          </p:cNvPr>
          <p:cNvSpPr txBox="1"/>
          <p:nvPr/>
        </p:nvSpPr>
        <p:spPr>
          <a:xfrm>
            <a:off x="7829550" y="3067033"/>
            <a:ext cx="4080784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same lack of median width for </a:t>
            </a:r>
            <a:r>
              <a:rPr lang="en-GB" sz="22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u-turns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, which creates a dangerous path for turning vehicles of any size.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Visualise a large truck turning, or agricultural tractor and trailer.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66274250-5FCC-898A-DB6C-D76A45D9AD83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5441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503613"/>
            <a:ext cx="72553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Rural – proposed </a:t>
            </a:r>
            <a:r>
              <a:rPr lang="en-GB" sz="24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signallisation</a:t>
            </a: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75220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Intersection designs, and </a:t>
            </a:r>
            <a:r>
              <a:rPr lang="en-GB" sz="2800" b="1" dirty="0" err="1">
                <a:solidFill>
                  <a:srgbClr val="FFCC4D"/>
                </a:solidFill>
                <a:latin typeface="Source Sans Pro" panose="020B0503030403020204" pitchFamily="34" charset="0"/>
              </a:rPr>
              <a:t>u-turns</a:t>
            </a:r>
            <a:endParaRPr lang="en-GB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42EF2-C3B6-338D-DF86-C06B76187EFC}"/>
              </a:ext>
            </a:extLst>
          </p:cNvPr>
          <p:cNvSpPr txBox="1"/>
          <p:nvPr/>
        </p:nvSpPr>
        <p:spPr>
          <a:xfrm>
            <a:off x="5758542" y="2963621"/>
            <a:ext cx="4210050" cy="21649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90km/h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no traffic signals provided for side roads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signs and markings not appropriate</a:t>
            </a:r>
          </a:p>
          <a:p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Picture 1" descr="144+500 junction.jpg">
            <a:extLst>
              <a:ext uri="{FF2B5EF4-FFF2-40B4-BE49-F238E27FC236}">
                <a16:creationId xmlns:a16="http://schemas.microsoft.com/office/drawing/2014/main" id="{03E0F0F7-F430-ADA8-B3B9-4483AA729E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158" y="3067033"/>
            <a:ext cx="4474092" cy="258292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A933B47-6CC7-B954-D44E-02D8983936A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9069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503613"/>
            <a:ext cx="72553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Urban - proposed major/minor junctions and parking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752209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Intersection designs, and </a:t>
            </a:r>
            <a:r>
              <a:rPr lang="en-GB" sz="2800" b="1" dirty="0" err="1">
                <a:solidFill>
                  <a:srgbClr val="FFCC4D"/>
                </a:solidFill>
                <a:latin typeface="Source Sans Pro" panose="020B0503030403020204" pitchFamily="34" charset="0"/>
              </a:rPr>
              <a:t>u-turns</a:t>
            </a:r>
            <a:endParaRPr lang="en-GB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42EF2-C3B6-338D-DF86-C06B76187EFC}"/>
              </a:ext>
            </a:extLst>
          </p:cNvPr>
          <p:cNvSpPr txBox="1"/>
          <p:nvPr/>
        </p:nvSpPr>
        <p:spPr>
          <a:xfrm>
            <a:off x="5724525" y="3307765"/>
            <a:ext cx="421005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Comprehensive review required of design, for 40km/h speed limit, pedestrians, bus stops, freight deliveries, car parking, side road junctions and accessibility </a:t>
            </a:r>
          </a:p>
        </p:txBody>
      </p:sp>
      <p:pic>
        <p:nvPicPr>
          <p:cNvPr id="2" name="Picture 1" descr="144+500 junction.jpg">
            <a:extLst>
              <a:ext uri="{FF2B5EF4-FFF2-40B4-BE49-F238E27FC236}">
                <a16:creationId xmlns:a16="http://schemas.microsoft.com/office/drawing/2014/main" id="{03E0F0F7-F430-ADA8-B3B9-4483AA729E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158" y="3067033"/>
            <a:ext cx="4474092" cy="258292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659AC9C-EC1F-9514-AA17-0D04E386F751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242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574158" y="2022662"/>
            <a:ext cx="1008981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None/>
            </a:pPr>
            <a:r>
              <a:rPr lang="en-GB" sz="26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We all want the same thing:  No fatalities or injuries.</a:t>
            </a:r>
          </a:p>
          <a:p>
            <a:pPr marL="457200" indent="-457200">
              <a:buNone/>
            </a:pPr>
            <a:r>
              <a:rPr lang="en-GB" sz="26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The question is how to progress towards/achieve that aim</a:t>
            </a:r>
            <a:r>
              <a:rPr lang="en-GB" sz="2600" b="1" dirty="0">
                <a:solidFill>
                  <a:srgbClr val="FFCC4D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3459800-1F65-E847-7468-4FA805D61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757" y="3279198"/>
            <a:ext cx="2747903" cy="206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DAD3749-256F-81D2-F7B5-C84068EB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6184" y="3279198"/>
            <a:ext cx="2665785" cy="199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E38506A-1DB7-555E-6146-B77EC0A8A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8994" y="3236260"/>
            <a:ext cx="2685697" cy="201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16C503A-10BF-FED1-4749-4785840D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1762" y="3306417"/>
            <a:ext cx="2675320" cy="200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560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503613"/>
            <a:ext cx="725539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Urban - proposed </a:t>
            </a:r>
            <a:r>
              <a:rPr lang="en-GB" sz="24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signallisation</a:t>
            </a:r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2036641"/>
            <a:ext cx="895084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Accessibility problems, junction design, and </a:t>
            </a:r>
            <a:r>
              <a:rPr lang="en-GB" sz="2800" b="1" dirty="0" err="1">
                <a:solidFill>
                  <a:srgbClr val="FFCC4D"/>
                </a:solidFill>
                <a:latin typeface="Source Sans Pro" panose="020B0503030403020204" pitchFamily="34" charset="0"/>
              </a:rPr>
              <a:t>u-turns</a:t>
            </a:r>
            <a:endParaRPr lang="en-GB" sz="2800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 descr="178+100 signals not ok.jpg">
            <a:extLst>
              <a:ext uri="{FF2B5EF4-FFF2-40B4-BE49-F238E27FC236}">
                <a16:creationId xmlns:a16="http://schemas.microsoft.com/office/drawing/2014/main" id="{01B3A5B6-D286-F839-4A9A-987297D013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158" y="3033356"/>
            <a:ext cx="5264588" cy="2659063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627F4B1-BA24-5E21-056B-4A7AE4DED687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1015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400960"/>
            <a:ext cx="11313042" cy="3847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In addition, other ever-recurring issues: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Crash protection of bridges and culverts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, for the </a:t>
            </a:r>
            <a:r>
              <a:rPr lang="en-GB" sz="2200" b="1" i="1" dirty="0">
                <a:solidFill>
                  <a:srgbClr val="12385F"/>
                </a:solidFill>
                <a:latin typeface="Source Sans Pro" panose="020B0503030403020204" pitchFamily="34" charset="0"/>
              </a:rPr>
              <a:t>structure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, against </a:t>
            </a:r>
            <a:r>
              <a:rPr lang="en-GB" sz="2200" b="1" i="1" dirty="0">
                <a:solidFill>
                  <a:srgbClr val="12385F"/>
                </a:solidFill>
                <a:latin typeface="Source Sans Pro" panose="020B0503030403020204" pitchFamily="34" charset="0"/>
              </a:rPr>
              <a:t>vehicles falling into watercourses, 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and also for </a:t>
            </a:r>
            <a:r>
              <a:rPr lang="en-GB" sz="2200" b="1" i="1" dirty="0">
                <a:solidFill>
                  <a:srgbClr val="12385F"/>
                </a:solidFill>
                <a:latin typeface="Source Sans Pro" panose="020B0503030403020204" pitchFamily="34" charset="0"/>
              </a:rPr>
              <a:t>pedestrians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 from vehicle impacts.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Proposals for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underpasses.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Ensuring long-life road paint, and reflectivity of traffic 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Lack of speed de-restriction signs 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– so nobody knows where a low speed zone ends?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Where to provide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street lighting.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Frangible columns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, in particular for street lights, but also for major road signs, and other rigid obstructions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Construction TTM.</a:t>
            </a:r>
          </a:p>
          <a:p>
            <a:endParaRPr lang="en-GB" sz="2400" dirty="0">
              <a:solidFill>
                <a:srgbClr val="12385F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1914403"/>
            <a:ext cx="118446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4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How road safety audit and inspection can make highway engineering designs safer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281EBE8-C991-7254-D76F-27A049270A82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9392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0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400960"/>
            <a:ext cx="11313042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Final Design and Contract Documents are finished and agreed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, and proposed to ADB for financing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But the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Road Safety Audit has identified a lengthy list of Recommendations</a:t>
            </a: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, most of which require only minor variations to the Final Design,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but would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require the designers to spend money and time to change the Design and Contract Documents.</a:t>
            </a:r>
          </a:p>
          <a:p>
            <a:endParaRPr lang="en-GB" sz="22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Project experience shows, project after project, that RSA Recommendations are often not even responded to, and when they are, they are dismissed, “buried”, ignored, then conveniently forgotten.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1914403"/>
            <a:ext cx="118446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4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So at this moment in the project: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508DE36-EF16-35CD-AA91-F0453133DBC5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2795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0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086623"/>
            <a:ext cx="825086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And this </a:t>
            </a:r>
            <a:r>
              <a:rPr lang="en-GB" sz="2400" dirty="0">
                <a:solidFill>
                  <a:srgbClr val="FFCC4D"/>
                </a:solidFill>
                <a:latin typeface="Source Sans Pro" panose="020B0503030403020204" pitchFamily="34" charset="0"/>
              </a:rPr>
              <a:t>“</a:t>
            </a:r>
            <a:r>
              <a:rPr lang="en-GB" sz="26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Review of CAREC road design standards and practices</a:t>
            </a:r>
            <a:r>
              <a:rPr lang="en-GB" sz="2400" dirty="0">
                <a:solidFill>
                  <a:srgbClr val="FFCC4D"/>
                </a:solidFill>
                <a:latin typeface="Source Sans Pro" panose="020B0503030403020204" pitchFamily="34" charset="0"/>
              </a:rPr>
              <a:t>” 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seeks to ensure that road design for road safety is included in the project process from the Beginning, </a:t>
            </a:r>
            <a:r>
              <a:rPr lang="en-GB" sz="24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ie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 the Feasibility stage.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25BFB45-7FB7-7D06-B86E-E63589368E5E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10843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0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357508"/>
            <a:ext cx="747646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We all want the same thing:  </a:t>
            </a:r>
            <a:r>
              <a:rPr lang="en-GB" sz="22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No fatalities or injuries.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2385F"/>
                </a:solidFill>
                <a:latin typeface="Source Sans Pro" panose="020B0503030403020204" pitchFamily="34" charset="0"/>
              </a:rPr>
              <a:t>The question is how to progress towards/achieve that aim.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5D0FA-6CBA-19FC-5D44-D86319FFB300}"/>
              </a:ext>
            </a:extLst>
          </p:cNvPr>
          <p:cNvSpPr txBox="1"/>
          <p:nvPr/>
        </p:nvSpPr>
        <p:spPr>
          <a:xfrm>
            <a:off x="574158" y="1901864"/>
            <a:ext cx="118446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3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Review of CAREC road design standards and practices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529139C-4557-ABFA-EDA7-3A478306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09" y="3242316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06AC737-B6AE-3D39-B978-4EAC0327D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2119" y="739466"/>
            <a:ext cx="3213381" cy="241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49CFC09-3A13-408F-EB1C-5F92E434F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7509" y="3315847"/>
            <a:ext cx="3237384" cy="242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AB52320-16C9-D9AD-78E9-AF1A0158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50625" y="3315847"/>
            <a:ext cx="3224875" cy="241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6682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2DBC0EB0-5D61-D8E0-D7F3-D5CD131C9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C71AF1-EB9A-DF93-B0B0-2D56B0802990}"/>
              </a:ext>
            </a:extLst>
          </p:cNvPr>
          <p:cNvSpPr txBox="1">
            <a:spLocks/>
          </p:cNvSpPr>
          <p:nvPr/>
        </p:nvSpPr>
        <p:spPr>
          <a:xfrm>
            <a:off x="2729023" y="2575472"/>
            <a:ext cx="6733954" cy="147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chemeClr val="bg1"/>
                </a:solidFill>
                <a:latin typeface="Source Sans Pro"/>
                <a:ea typeface="Source Sans Pro"/>
              </a:rPr>
              <a:t>Thank you</a:t>
            </a:r>
            <a:r>
              <a:rPr lang="en-US" sz="6000" b="1" dirty="0">
                <a:solidFill>
                  <a:schemeClr val="bg1"/>
                </a:solidFill>
                <a:latin typeface="Source Sans Pro"/>
                <a:ea typeface="Source Sans Pro"/>
              </a:rPr>
              <a:t>!</a:t>
            </a:r>
            <a:endParaRPr lang="en-US" sz="6000" b="1" dirty="0">
              <a:solidFill>
                <a:schemeClr val="bg1"/>
              </a:solidFill>
              <a:latin typeface="Source Sans Pro"/>
              <a:ea typeface="Source Sans Pro"/>
              <a:cs typeface="Silom" pitchFamily="2" charset="-34"/>
            </a:endParaRPr>
          </a:p>
        </p:txBody>
      </p:sp>
      <p:pic>
        <p:nvPicPr>
          <p:cNvPr id="6" name="Picture 5" descr="A black and white sign with blue text&#10;&#10;Description automatically generated">
            <a:extLst>
              <a:ext uri="{FF2B5EF4-FFF2-40B4-BE49-F238E27FC236}">
                <a16:creationId xmlns:a16="http://schemas.microsoft.com/office/drawing/2014/main" id="{DE3A5509-4AFF-FE74-B46C-C1C41717F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52272"/>
            <a:ext cx="4786655" cy="1479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FB5EB-9A31-AED2-FE38-5F3DBAD5F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50F3547-3546-DB68-937F-9826C11960EA}"/>
              </a:ext>
            </a:extLst>
          </p:cNvPr>
          <p:cNvSpPr txBox="1">
            <a:spLocks/>
          </p:cNvSpPr>
          <p:nvPr/>
        </p:nvSpPr>
        <p:spPr>
          <a:xfrm>
            <a:off x="1524000" y="3732681"/>
            <a:ext cx="9144000" cy="436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CC4D"/>
                </a:solidFill>
                <a:latin typeface="Source Sans Pro" panose="020B0503030403020204" pitchFamily="34" charset="0"/>
              </a:rPr>
              <a:t>Paul Disney</a:t>
            </a:r>
          </a:p>
          <a:p>
            <a:pPr marL="0" indent="0" algn="ctr">
              <a:buNone/>
            </a:pPr>
            <a:endParaRPr lang="en-US" b="1" dirty="0">
              <a:solidFill>
                <a:srgbClr val="FFCC4D"/>
              </a:solidFill>
              <a:latin typeface="Source Sans Pro" panose="020B0503030403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90E751-C0B9-611B-61CA-E0B6708BACD9}"/>
              </a:ext>
            </a:extLst>
          </p:cNvPr>
          <p:cNvSpPr txBox="1">
            <a:spLocks/>
          </p:cNvSpPr>
          <p:nvPr/>
        </p:nvSpPr>
        <p:spPr>
          <a:xfrm>
            <a:off x="1524000" y="4258598"/>
            <a:ext cx="9144000" cy="61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</a:rPr>
              <a:t>Highways, Traffic, and Road </a:t>
            </a:r>
            <a:r>
              <a:rPr lang="en-US">
                <a:solidFill>
                  <a:schemeClr val="bg1"/>
                </a:solidFill>
                <a:latin typeface="Source Sans Pro" panose="020B0503030403020204" pitchFamily="34" charset="0"/>
              </a:rPr>
              <a:t>Safety Consultant</a:t>
            </a:r>
            <a:endParaRPr lang="en-US" dirty="0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F736794-37E6-AF5E-4CCF-EF2920FBB2B2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4365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800" b="1" dirty="0">
                <a:solidFill>
                  <a:srgbClr val="169BB6"/>
                </a:solidFill>
                <a:latin typeface="Source Sans Pro"/>
                <a:ea typeface="Source Sans Pro"/>
              </a:rPr>
              <a:t>13 March </a:t>
            </a:r>
            <a:r>
              <a:rPr lang="en-US" sz="28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8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3FA6C-3B8E-9344-3A79-0B495DE7ACBC}"/>
              </a:ext>
            </a:extLst>
          </p:cNvPr>
          <p:cNvSpPr txBox="1"/>
          <p:nvPr/>
        </p:nvSpPr>
        <p:spPr>
          <a:xfrm>
            <a:off x="9115900" y="5284663"/>
            <a:ext cx="11168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</a:rPr>
              <a:t>Find us</a:t>
            </a:r>
          </a:p>
          <a:p>
            <a:r>
              <a:rPr lang="en-US" sz="1050" dirty="0">
                <a:solidFill>
                  <a:srgbClr val="FFFFFF"/>
                </a:solidFill>
              </a:rPr>
              <a:t>@</a:t>
            </a:r>
            <a:r>
              <a:rPr lang="en-US" sz="1050" dirty="0" err="1">
                <a:solidFill>
                  <a:srgbClr val="FFFFFF"/>
                </a:solidFill>
              </a:rPr>
              <a:t>EASSTransport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10" name="Picture 9" descr="Twitter_2_.png">
            <a:extLst>
              <a:ext uri="{FF2B5EF4-FFF2-40B4-BE49-F238E27FC236}">
                <a16:creationId xmlns:a16="http://schemas.microsoft.com/office/drawing/2014/main" id="{98BD8A02-877E-2E54-AF6A-7667A94241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653" y="5376082"/>
            <a:ext cx="247958" cy="201837"/>
          </a:xfrm>
          <a:prstGeom prst="rect">
            <a:avLst/>
          </a:prstGeom>
        </p:spPr>
      </p:pic>
      <p:pic>
        <p:nvPicPr>
          <p:cNvPr id="11" name="Picture 10" descr="facebook white.png">
            <a:extLst>
              <a:ext uri="{FF2B5EF4-FFF2-40B4-BE49-F238E27FC236}">
                <a16:creationId xmlns:a16="http://schemas.microsoft.com/office/drawing/2014/main" id="{BCC85DAE-F65B-FA17-A1F6-7B50FBC8BF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685" y="5376082"/>
            <a:ext cx="99015" cy="211976"/>
          </a:xfrm>
          <a:prstGeom prst="rect">
            <a:avLst/>
          </a:prstGeom>
        </p:spPr>
      </p:pic>
      <p:pic>
        <p:nvPicPr>
          <p:cNvPr id="12" name="Picture 11" descr="youtube white.png">
            <a:extLst>
              <a:ext uri="{FF2B5EF4-FFF2-40B4-BE49-F238E27FC236}">
                <a16:creationId xmlns:a16="http://schemas.microsoft.com/office/drawing/2014/main" id="{E9BFB3FF-7D2F-9847-ECF9-919110870C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717" y="5376082"/>
            <a:ext cx="176647" cy="211976"/>
          </a:xfrm>
          <a:prstGeom prst="rect">
            <a:avLst/>
          </a:prstGeom>
        </p:spPr>
      </p:pic>
      <p:pic>
        <p:nvPicPr>
          <p:cNvPr id="13" name="Picture 12" descr="linkedin white.png">
            <a:extLst>
              <a:ext uri="{FF2B5EF4-FFF2-40B4-BE49-F238E27FC236}">
                <a16:creationId xmlns:a16="http://schemas.microsoft.com/office/drawing/2014/main" id="{D1E6C670-8C4B-224D-F90D-A472E33AE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2749" y="5376082"/>
            <a:ext cx="197982" cy="1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843516" y="2273217"/>
            <a:ext cx="1008981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There are five important topic areas to improve road safety </a:t>
            </a:r>
            <a:r>
              <a:rPr lang="en-GB" sz="2600" b="1" dirty="0">
                <a:solidFill>
                  <a:srgbClr val="FFCC4D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843516" y="3036070"/>
            <a:ext cx="911963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Road infrastructure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 engineering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Vehicle design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 engineering.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Road users as people: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: Education, road user skills. children, elderly, disabilities, driver training, licensing.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Laws and enforcement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–</a:t>
            </a:r>
            <a:r>
              <a:rPr lang="en-GB" sz="2000" dirty="0" err="1">
                <a:solidFill>
                  <a:srgbClr val="12385F"/>
                </a:solidFill>
                <a:latin typeface="Source Sans Pro" panose="020B0503030403020204" pitchFamily="34" charset="0"/>
              </a:rPr>
              <a:t>on+off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 street, Courts, insurance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Emergency services</a:t>
            </a: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, speed and effectiveness of response to crashes; subsequent medical treatment.</a:t>
            </a:r>
            <a:endParaRPr lang="en-US" sz="2000" dirty="0">
              <a:solidFill>
                <a:srgbClr val="12385F"/>
              </a:solidFill>
              <a:latin typeface="Source Sans Pro" panose="020B0503030403020204" pitchFamily="34" charset="0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24387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0" y="-19453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764012" y="2255919"/>
            <a:ext cx="335152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  <a:ea typeface="Silom" pitchFamily="2" charset="-34"/>
                <a:cs typeface="Silom" pitchFamily="2" charset="-34"/>
              </a:rPr>
              <a:t>Road infrastructure 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  <a:ea typeface="Silom" pitchFamily="2" charset="-34"/>
                <a:cs typeface="Silom" pitchFamily="2" charset="-34"/>
              </a:rPr>
              <a:t>engineering</a:t>
            </a:r>
            <a:endParaRPr lang="en-GB" sz="2400" dirty="0">
              <a:solidFill>
                <a:srgbClr val="12385F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pic>
        <p:nvPicPr>
          <p:cNvPr id="4" name="Picture 5" descr="rural road muddy.jpg">
            <a:extLst>
              <a:ext uri="{FF2B5EF4-FFF2-40B4-BE49-F238E27FC236}">
                <a16:creationId xmlns:a16="http://schemas.microsoft.com/office/drawing/2014/main" id="{0F881793-8A1E-09AE-055E-3442D8992A6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852" y="3366173"/>
            <a:ext cx="300706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rural road.jpg">
            <a:extLst>
              <a:ext uri="{FF2B5EF4-FFF2-40B4-BE49-F238E27FC236}">
                <a16:creationId xmlns:a16="http://schemas.microsoft.com/office/drawing/2014/main" id="{0EA0EF13-48CE-56BE-E538-1E6C6D482F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8253" y="1187953"/>
            <a:ext cx="300607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Archive projects 1 photos 2019.07.21\599 photos, maps Ethiopia\invent 2 gimbi to C1 camp\DSC03504 inango market day.JPG">
            <a:extLst>
              <a:ext uri="{FF2B5EF4-FFF2-40B4-BE49-F238E27FC236}">
                <a16:creationId xmlns:a16="http://schemas.microsoft.com/office/drawing/2014/main" id="{96BEDD84-5D38-317C-C33C-523190E11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3158"/>
          <a:stretch/>
        </p:blipFill>
        <p:spPr bwMode="auto">
          <a:xfrm>
            <a:off x="4362922" y="1201071"/>
            <a:ext cx="2759677" cy="200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traffic in towns 2.jpg">
            <a:extLst>
              <a:ext uri="{FF2B5EF4-FFF2-40B4-BE49-F238E27FC236}">
                <a16:creationId xmlns:a16="http://schemas.microsoft.com/office/drawing/2014/main" id="{4D688AD5-FC4D-A3E3-5B2C-E5F2D29FA5B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08118" y="3318166"/>
            <a:ext cx="3000396" cy="209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traffic congestion 04.jpg">
            <a:extLst>
              <a:ext uri="{FF2B5EF4-FFF2-40B4-BE49-F238E27FC236}">
                <a16:creationId xmlns:a16="http://schemas.microsoft.com/office/drawing/2014/main" id="{0EC8AA26-3834-BD74-93BC-77E69ACF51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8227"/>
          <a:stretch/>
        </p:blipFill>
        <p:spPr bwMode="auto">
          <a:xfrm>
            <a:off x="4362922" y="3363950"/>
            <a:ext cx="2759677" cy="200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505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0" y="-19453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574158" y="1907991"/>
            <a:ext cx="1008981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Vehicle design, road users as people, laws and enforcement</a:t>
            </a:r>
            <a:endParaRPr lang="en-GB" sz="2800" dirty="0">
              <a:solidFill>
                <a:srgbClr val="FFCC4D"/>
              </a:solidFill>
              <a:latin typeface="Source Sans Pro" panose="020B0503030403020204" pitchFamily="34" charset="0"/>
            </a:endParaRPr>
          </a:p>
          <a:p>
            <a:pPr marL="457200" indent="-457200">
              <a:buNone/>
            </a:pPr>
            <a:r>
              <a:rPr lang="en-GB" sz="2800" b="1" dirty="0">
                <a:solidFill>
                  <a:srgbClr val="FFCC4D"/>
                </a:solidFill>
                <a:latin typeface="Source Sans Pro" panose="020B0503030403020204" pitchFamily="34" charset="0"/>
              </a:rPr>
              <a:t>emergency services</a:t>
            </a:r>
            <a:r>
              <a:rPr lang="en-GB" sz="2800" dirty="0">
                <a:solidFill>
                  <a:srgbClr val="FFCC4D"/>
                </a:solidFill>
                <a:latin typeface="Source Sans Pro" panose="020B0503030403020204" pitchFamily="34" charset="0"/>
              </a:rPr>
              <a:t> </a:t>
            </a:r>
            <a:r>
              <a:rPr lang="en-GB" sz="2600" b="1" dirty="0">
                <a:solidFill>
                  <a:srgbClr val="FFCC4D"/>
                </a:solidFill>
                <a:latin typeface="Silom" pitchFamily="2" charset="-34"/>
                <a:ea typeface="Silom" pitchFamily="2" charset="-34"/>
                <a:cs typeface="Silom" pitchFamily="2" charset="-34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CFB1A2-D548-754B-BA73-DE0CBB3B7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40" y="4406420"/>
            <a:ext cx="1862700" cy="1365032"/>
          </a:xfrm>
          <a:prstGeom prst="rect">
            <a:avLst/>
          </a:prstGeom>
        </p:spPr>
      </p:pic>
      <p:pic>
        <p:nvPicPr>
          <p:cNvPr id="12" name="Content Placeholder 3" descr="single vehicle 07.jpg">
            <a:extLst>
              <a:ext uri="{FF2B5EF4-FFF2-40B4-BE49-F238E27FC236}">
                <a16:creationId xmlns:a16="http://schemas.microsoft.com/office/drawing/2014/main" id="{1DDF3819-C83D-502E-4AA2-BDAC96442B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14606" y="2937149"/>
            <a:ext cx="2386169" cy="1343183"/>
          </a:xfrm>
          <a:prstGeom prst="rect">
            <a:avLst/>
          </a:prstGeom>
        </p:spPr>
      </p:pic>
      <p:pic>
        <p:nvPicPr>
          <p:cNvPr id="13" name="Picture 12" descr="03 seat belts 01.jpg">
            <a:extLst>
              <a:ext uri="{FF2B5EF4-FFF2-40B4-BE49-F238E27FC236}">
                <a16:creationId xmlns:a16="http://schemas.microsoft.com/office/drawing/2014/main" id="{1AB6FB95-6939-2CC6-9099-A2F6FA15ECC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71721" y="4428275"/>
            <a:ext cx="2033266" cy="1321322"/>
          </a:xfrm>
          <a:prstGeom prst="rect">
            <a:avLst/>
          </a:prstGeom>
        </p:spPr>
      </p:pic>
      <p:pic>
        <p:nvPicPr>
          <p:cNvPr id="14" name="Picture 13" descr="side impact 03.jpg">
            <a:extLst>
              <a:ext uri="{FF2B5EF4-FFF2-40B4-BE49-F238E27FC236}">
                <a16:creationId xmlns:a16="http://schemas.microsoft.com/office/drawing/2014/main" id="{ECF1CC48-21E2-CB9A-CBE0-B0976A891D8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89287" y="2937149"/>
            <a:ext cx="1862699" cy="2891841"/>
          </a:xfrm>
          <a:prstGeom prst="rect">
            <a:avLst/>
          </a:prstGeom>
        </p:spPr>
      </p:pic>
      <p:pic>
        <p:nvPicPr>
          <p:cNvPr id="15" name="Picture 14" descr="lollypop.jpg">
            <a:extLst>
              <a:ext uri="{FF2B5EF4-FFF2-40B4-BE49-F238E27FC236}">
                <a16:creationId xmlns:a16="http://schemas.microsoft.com/office/drawing/2014/main" id="{D2431102-A348-8168-731C-A4157CD4451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05554" y="2964835"/>
            <a:ext cx="2320540" cy="134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72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A34B76-B2E8-0CC7-E464-D94CD004530A}"/>
              </a:ext>
            </a:extLst>
          </p:cNvPr>
          <p:cNvSpPr txBox="1"/>
          <p:nvPr/>
        </p:nvSpPr>
        <p:spPr>
          <a:xfrm>
            <a:off x="735897" y="2190892"/>
            <a:ext cx="6846003" cy="320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-457200">
              <a:buNone/>
            </a:pPr>
            <a:r>
              <a:rPr lang="en-GB" sz="28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Our project is concerned with the first – </a:t>
            </a:r>
          </a:p>
          <a:p>
            <a:pPr marL="0" indent="-457200">
              <a:buNone/>
            </a:pPr>
            <a:r>
              <a:rPr lang="en-GB" sz="28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Road infrastructure engineering and design standards</a:t>
            </a:r>
            <a:r>
              <a:rPr lang="en-GB" sz="2800" dirty="0">
                <a:solidFill>
                  <a:srgbClr val="12385F"/>
                </a:solidFill>
                <a:latin typeface="Source Sans Pro" panose="020B0503030403020204" pitchFamily="34" charset="0"/>
              </a:rPr>
              <a:t>.</a:t>
            </a:r>
          </a:p>
          <a:p>
            <a:pPr marL="0" indent="-457200">
              <a:buNone/>
            </a:pPr>
            <a:endParaRPr lang="en-GB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0" indent="-457200">
              <a:buNone/>
            </a:pP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But all five areas are inter-related.</a:t>
            </a:r>
          </a:p>
          <a:p>
            <a:pPr marL="0" indent="-457200">
              <a:buNone/>
            </a:pPr>
            <a:endParaRPr lang="en-GB" sz="2000" dirty="0">
              <a:solidFill>
                <a:srgbClr val="12385F"/>
              </a:solidFill>
              <a:latin typeface="Source Sans Pro" panose="020B0503030403020204" pitchFamily="34" charset="0"/>
            </a:endParaRPr>
          </a:p>
          <a:p>
            <a:pPr marL="0" indent="-457200">
              <a:buNone/>
            </a:pPr>
            <a:r>
              <a:rPr lang="en-GB" sz="2000" dirty="0">
                <a:solidFill>
                  <a:srgbClr val="12385F"/>
                </a:solidFill>
                <a:latin typeface="Source Sans Pro" panose="020B0503030403020204" pitchFamily="34" charset="0"/>
              </a:rPr>
              <a:t>And the Traffic Police are fundamentally important to our review, because they pick up the pieces on-road, of the consequences of design choices.  Sometimes literally bodies.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pic>
        <p:nvPicPr>
          <p:cNvPr id="4" name="Content Placeholder 3" descr="07 seat belts 04.jpg">
            <a:extLst>
              <a:ext uri="{FF2B5EF4-FFF2-40B4-BE49-F238E27FC236}">
                <a16:creationId xmlns:a16="http://schemas.microsoft.com/office/drawing/2014/main" id="{B97E98A9-59E2-D5F1-A3D1-05A89E03C1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314" r="18065"/>
          <a:stretch/>
        </p:blipFill>
        <p:spPr>
          <a:xfrm>
            <a:off x="7581900" y="2522097"/>
            <a:ext cx="3726217" cy="21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6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spiral with white lines&#10;&#10;Description automatically generated">
            <a:extLst>
              <a:ext uri="{FF2B5EF4-FFF2-40B4-BE49-F238E27FC236}">
                <a16:creationId xmlns:a16="http://schemas.microsoft.com/office/drawing/2014/main" id="{9C530CA7-8474-7C79-5449-51EEF3AC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l="-46884" t="49999" r="50000" b="5863"/>
          <a:stretch/>
        </p:blipFill>
        <p:spPr>
          <a:xfrm>
            <a:off x="34017" y="0"/>
            <a:ext cx="12192000" cy="5992443"/>
          </a:xfrm>
          <a:prstGeom prst="rect">
            <a:avLst/>
          </a:prstGeom>
        </p:spPr>
      </p:pic>
      <p:pic>
        <p:nvPicPr>
          <p:cNvPr id="8" name="Picture 7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F4ED4565-F96F-E0B1-D19B-1FE8CE7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8" y="723756"/>
            <a:ext cx="3024752" cy="934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2A3F-3B97-04F0-7320-E8D49380A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2443"/>
            <a:ext cx="12192000" cy="86555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4215DD9-9896-5E5E-EC4D-BA442B90B8CF}"/>
              </a:ext>
            </a:extLst>
          </p:cNvPr>
          <p:cNvSpPr txBox="1">
            <a:spLocks/>
          </p:cNvSpPr>
          <p:nvPr/>
        </p:nvSpPr>
        <p:spPr>
          <a:xfrm>
            <a:off x="8378875" y="688672"/>
            <a:ext cx="3096000" cy="3693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>
                <a:solidFill>
                  <a:srgbClr val="12385F"/>
                </a:solidFill>
                <a:latin typeface="Source Sans Pro"/>
                <a:ea typeface="Source Sans Pro"/>
              </a:rPr>
              <a:t>13 March </a:t>
            </a:r>
            <a:r>
              <a:rPr lang="en-US" sz="2000" b="1" dirty="0">
                <a:solidFill>
                  <a:srgbClr val="FFCC4D"/>
                </a:solidFill>
                <a:latin typeface="Source Sans Pro"/>
                <a:ea typeface="Source Sans Pro"/>
              </a:rPr>
              <a:t>2024</a:t>
            </a:r>
            <a:endParaRPr lang="en-US" sz="2000" b="1" dirty="0">
              <a:solidFill>
                <a:srgbClr val="FFCC4D"/>
              </a:solidFill>
              <a:latin typeface="Silom" pitchFamily="2" charset="-34"/>
              <a:ea typeface="Silom" pitchFamily="2" charset="-34"/>
              <a:cs typeface="Silom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7D15A-7204-F406-21C2-08D23B06C89A}"/>
              </a:ext>
            </a:extLst>
          </p:cNvPr>
          <p:cNvSpPr txBox="1"/>
          <p:nvPr/>
        </p:nvSpPr>
        <p:spPr>
          <a:xfrm>
            <a:off x="574158" y="2856065"/>
            <a:ext cx="649073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>
              <a:buNone/>
            </a:pP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Assessment of road infrastructure engineering safety divides into:</a:t>
            </a:r>
          </a:p>
          <a:p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1. Existing roads</a:t>
            </a:r>
          </a:p>
          <a:p>
            <a:r>
              <a:rPr lang="en-GB" sz="2400" b="1" dirty="0">
                <a:solidFill>
                  <a:srgbClr val="12385F"/>
                </a:solidFill>
                <a:latin typeface="Source Sans Pro" panose="020B0503030403020204" pitchFamily="34" charset="0"/>
              </a:rPr>
              <a:t>2. Proposed designs</a:t>
            </a:r>
            <a:r>
              <a:rPr lang="en-GB" sz="2400" dirty="0">
                <a:solidFill>
                  <a:srgbClr val="12385F"/>
                </a:solidFill>
                <a:latin typeface="Source Sans Pro" panose="020B0503030403020204" pitchFamily="34" charset="0"/>
              </a:rPr>
              <a:t> of new road projects, large or small</a:t>
            </a:r>
          </a:p>
        </p:txBody>
      </p:sp>
    </p:spTree>
    <p:extLst>
      <p:ext uri="{BB962C8B-B14F-4D97-AF65-F5344CB8AC3E}">
        <p14:creationId xmlns:p14="http://schemas.microsoft.com/office/powerpoint/2010/main" val="597145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DA4010879EA6489267B37AF51DCD9D" ma:contentTypeVersion="16" ma:contentTypeDescription="Create a new document." ma:contentTypeScope="" ma:versionID="b8ce9d5e782414dc358b21dcc9a07061">
  <xsd:schema xmlns:xsd="http://www.w3.org/2001/XMLSchema" xmlns:xs="http://www.w3.org/2001/XMLSchema" xmlns:p="http://schemas.microsoft.com/office/2006/metadata/properties" xmlns:ns2="79270400-3f64-432c-977e-f9d762baa194" xmlns:ns3="a99af5dd-02f5-4e54-9891-3ae1492d5b62" targetNamespace="http://schemas.microsoft.com/office/2006/metadata/properties" ma:root="true" ma:fieldsID="f5898c5c6eb3e667de25a372684a83f9" ns2:_="" ns3:_="">
    <xsd:import namespace="79270400-3f64-432c-977e-f9d762baa194"/>
    <xsd:import namespace="a99af5dd-02f5-4e54-9891-3ae1492d5b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BillingMetadata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70400-3f64-432c-977e-f9d762baa1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a0436de-1e7a-46e3-8f93-b8d7fbab50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af5dd-02f5-4e54-9891-3ae1492d5b6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6de5b93-9a58-4442-aacd-d87ddf2ed243}" ma:internalName="TaxCatchAll" ma:showField="CatchAllData" ma:web="a99af5dd-02f5-4e54-9891-3ae1492d5b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9af5dd-02f5-4e54-9891-3ae1492d5b62" xsi:nil="true"/>
    <lcf76f155ced4ddcb4097134ff3c332f xmlns="79270400-3f64-432c-977e-f9d762baa19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D88DB5F-DE33-4142-8CBD-3F83FB656914}"/>
</file>

<file path=customXml/itemProps2.xml><?xml version="1.0" encoding="utf-8"?>
<ds:datastoreItem xmlns:ds="http://schemas.openxmlformats.org/officeDocument/2006/customXml" ds:itemID="{C7A84BED-EE21-4388-97C6-41FBEF5252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FECEA1-380A-41A0-AE8A-F09626022E61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79270400-3f64-432c-977e-f9d762baa194"/>
    <ds:schemaRef ds:uri="http://purl.org/dc/elements/1.1/"/>
    <ds:schemaRef ds:uri="a99af5dd-02f5-4e54-9891-3ae1492d5b62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</TotalTime>
  <Words>1892</Words>
  <Application>Microsoft Macintosh PowerPoint</Application>
  <PresentationFormat>Widescreen</PresentationFormat>
  <Paragraphs>217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Silom</vt:lpstr>
      <vt:lpstr>Source Sans Pro</vt:lpstr>
      <vt:lpstr>Office Theme</vt:lpstr>
      <vt:lpstr>Review of road design standards and practices.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Title.</dc:title>
  <dc:creator>Lara Delutis</dc:creator>
  <cp:lastModifiedBy>Julia Funk</cp:lastModifiedBy>
  <cp:revision>3</cp:revision>
  <dcterms:created xsi:type="dcterms:W3CDTF">2024-03-04T12:02:09Z</dcterms:created>
  <dcterms:modified xsi:type="dcterms:W3CDTF">2024-03-13T00:57:52Z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0x0101006CDA4010879EA6489267B37AF51DCD9D</vt:lpwstr>
  </property>
  <property fmtid="{D5CDD505-2E9C-101B-9397-08002B2CF9AE}" pid="3" name="MediaServiceImageTags">
    <vt:lpwstr/>
  </property>
</Properties>
</file>