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Default Extension="doc" ContentType="application/msword"/>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4"/>
  </p:notesMasterIdLst>
  <p:handoutMasterIdLst>
    <p:handoutMasterId r:id="rId35"/>
  </p:handoutMasterIdLst>
  <p:sldIdLst>
    <p:sldId id="257" r:id="rId2"/>
    <p:sldId id="294" r:id="rId3"/>
    <p:sldId id="317" r:id="rId4"/>
    <p:sldId id="318" r:id="rId5"/>
    <p:sldId id="319" r:id="rId6"/>
    <p:sldId id="320" r:id="rId7"/>
    <p:sldId id="321" r:id="rId8"/>
    <p:sldId id="322" r:id="rId9"/>
    <p:sldId id="323" r:id="rId10"/>
    <p:sldId id="325" r:id="rId11"/>
    <p:sldId id="326" r:id="rId12"/>
    <p:sldId id="299" r:id="rId13"/>
    <p:sldId id="327" r:id="rId14"/>
    <p:sldId id="346" r:id="rId15"/>
    <p:sldId id="312" r:id="rId16"/>
    <p:sldId id="329" r:id="rId17"/>
    <p:sldId id="328" r:id="rId18"/>
    <p:sldId id="331" r:id="rId19"/>
    <p:sldId id="332" r:id="rId20"/>
    <p:sldId id="335" r:id="rId21"/>
    <p:sldId id="336" r:id="rId22"/>
    <p:sldId id="339" r:id="rId23"/>
    <p:sldId id="337" r:id="rId24"/>
    <p:sldId id="338" r:id="rId25"/>
    <p:sldId id="340" r:id="rId26"/>
    <p:sldId id="341" r:id="rId27"/>
    <p:sldId id="342" r:id="rId28"/>
    <p:sldId id="343" r:id="rId29"/>
    <p:sldId id="344" r:id="rId30"/>
    <p:sldId id="345" r:id="rId31"/>
    <p:sldId id="316" r:id="rId32"/>
    <p:sldId id="333" r:id="rId33"/>
  </p:sldIdLst>
  <p:sldSz cx="9144000" cy="6858000" type="screen4x3"/>
  <p:notesSz cx="6797675" cy="9926638"/>
  <p:defaultTextStyle>
    <a:defPPr>
      <a:defRPr lang="en-AU"/>
    </a:defPPr>
    <a:lvl1pPr algn="ctr" rtl="0" eaLnBrk="0" fontAlgn="base" hangingPunct="0">
      <a:spcBef>
        <a:spcPct val="0"/>
      </a:spcBef>
      <a:spcAft>
        <a:spcPct val="0"/>
      </a:spcAft>
      <a:defRPr sz="2000" kern="1200">
        <a:solidFill>
          <a:srgbClr val="00174A"/>
        </a:solidFill>
        <a:latin typeface="Arial" charset="0"/>
        <a:ea typeface="+mn-ea"/>
        <a:cs typeface="+mn-cs"/>
      </a:defRPr>
    </a:lvl1pPr>
    <a:lvl2pPr marL="457200" algn="ctr" rtl="0" eaLnBrk="0" fontAlgn="base" hangingPunct="0">
      <a:spcBef>
        <a:spcPct val="0"/>
      </a:spcBef>
      <a:spcAft>
        <a:spcPct val="0"/>
      </a:spcAft>
      <a:defRPr sz="2000" kern="1200">
        <a:solidFill>
          <a:srgbClr val="00174A"/>
        </a:solidFill>
        <a:latin typeface="Arial" charset="0"/>
        <a:ea typeface="+mn-ea"/>
        <a:cs typeface="+mn-cs"/>
      </a:defRPr>
    </a:lvl2pPr>
    <a:lvl3pPr marL="914400" algn="ctr" rtl="0" eaLnBrk="0" fontAlgn="base" hangingPunct="0">
      <a:spcBef>
        <a:spcPct val="0"/>
      </a:spcBef>
      <a:spcAft>
        <a:spcPct val="0"/>
      </a:spcAft>
      <a:defRPr sz="2000" kern="1200">
        <a:solidFill>
          <a:srgbClr val="00174A"/>
        </a:solidFill>
        <a:latin typeface="Arial" charset="0"/>
        <a:ea typeface="+mn-ea"/>
        <a:cs typeface="+mn-cs"/>
      </a:defRPr>
    </a:lvl3pPr>
    <a:lvl4pPr marL="1371600" algn="ctr" rtl="0" eaLnBrk="0" fontAlgn="base" hangingPunct="0">
      <a:spcBef>
        <a:spcPct val="0"/>
      </a:spcBef>
      <a:spcAft>
        <a:spcPct val="0"/>
      </a:spcAft>
      <a:defRPr sz="2000" kern="1200">
        <a:solidFill>
          <a:srgbClr val="00174A"/>
        </a:solidFill>
        <a:latin typeface="Arial" charset="0"/>
        <a:ea typeface="+mn-ea"/>
        <a:cs typeface="+mn-cs"/>
      </a:defRPr>
    </a:lvl4pPr>
    <a:lvl5pPr marL="1828800" algn="ctr" rtl="0" eaLnBrk="0" fontAlgn="base" hangingPunct="0">
      <a:spcBef>
        <a:spcPct val="0"/>
      </a:spcBef>
      <a:spcAft>
        <a:spcPct val="0"/>
      </a:spcAft>
      <a:defRPr sz="2000" kern="1200">
        <a:solidFill>
          <a:srgbClr val="00174A"/>
        </a:solidFill>
        <a:latin typeface="Arial" charset="0"/>
        <a:ea typeface="+mn-ea"/>
        <a:cs typeface="+mn-cs"/>
      </a:defRPr>
    </a:lvl5pPr>
    <a:lvl6pPr marL="2286000" algn="l" defTabSz="914400" rtl="0" eaLnBrk="1" latinLnBrk="0" hangingPunct="1">
      <a:defRPr sz="2000" kern="1200">
        <a:solidFill>
          <a:srgbClr val="00174A"/>
        </a:solidFill>
        <a:latin typeface="Arial" charset="0"/>
        <a:ea typeface="+mn-ea"/>
        <a:cs typeface="+mn-cs"/>
      </a:defRPr>
    </a:lvl6pPr>
    <a:lvl7pPr marL="2743200" algn="l" defTabSz="914400" rtl="0" eaLnBrk="1" latinLnBrk="0" hangingPunct="1">
      <a:defRPr sz="2000" kern="1200">
        <a:solidFill>
          <a:srgbClr val="00174A"/>
        </a:solidFill>
        <a:latin typeface="Arial" charset="0"/>
        <a:ea typeface="+mn-ea"/>
        <a:cs typeface="+mn-cs"/>
      </a:defRPr>
    </a:lvl7pPr>
    <a:lvl8pPr marL="3200400" algn="l" defTabSz="914400" rtl="0" eaLnBrk="1" latinLnBrk="0" hangingPunct="1">
      <a:defRPr sz="2000" kern="1200">
        <a:solidFill>
          <a:srgbClr val="00174A"/>
        </a:solidFill>
        <a:latin typeface="Arial" charset="0"/>
        <a:ea typeface="+mn-ea"/>
        <a:cs typeface="+mn-cs"/>
      </a:defRPr>
    </a:lvl8pPr>
    <a:lvl9pPr marL="3657600" algn="l" defTabSz="914400" rtl="0" eaLnBrk="1" latinLnBrk="0" hangingPunct="1">
      <a:defRPr sz="2000" kern="1200">
        <a:solidFill>
          <a:srgbClr val="00174A"/>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99FF66"/>
    <a:srgbClr val="FFFF66"/>
    <a:srgbClr val="190D57"/>
    <a:srgbClr val="FF0000"/>
    <a:srgbClr val="0099CC"/>
    <a:srgbClr val="777777"/>
    <a:srgbClr val="B2B2B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347" autoAdjust="0"/>
    <p:restoredTop sz="96378" autoAdjust="0"/>
  </p:normalViewPr>
  <p:slideViewPr>
    <p:cSldViewPr>
      <p:cViewPr>
        <p:scale>
          <a:sx n="75" d="100"/>
          <a:sy n="75" d="100"/>
        </p:scale>
        <p:origin x="-948"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840"/>
    </p:cViewPr>
  </p:sorterViewPr>
  <p:notesViewPr>
    <p:cSldViewPr>
      <p:cViewPr>
        <p:scale>
          <a:sx n="100" d="100"/>
          <a:sy n="100" d="100"/>
        </p:scale>
        <p:origin x="-1650" y="2574"/>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010" tIns="45505" rIns="91010" bIns="45505" numCol="1" anchor="t" anchorCtr="0" compatLnSpc="1">
            <a:prstTxWarp prst="textNoShape">
              <a:avLst/>
            </a:prstTxWarp>
          </a:bodyPr>
          <a:lstStyle>
            <a:lvl1pPr algn="l" defTabSz="909638" eaLnBrk="1" hangingPunct="1">
              <a:defRPr sz="1200">
                <a:solidFill>
                  <a:schemeClr val="tx1"/>
                </a:solidFill>
              </a:defRPr>
            </a:lvl1pPr>
          </a:lstStyle>
          <a:p>
            <a:endParaRPr lang="en-AU"/>
          </a:p>
        </p:txBody>
      </p:sp>
      <p:sp>
        <p:nvSpPr>
          <p:cNvPr id="2765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010" tIns="45505" rIns="91010" bIns="45505" numCol="1" anchor="t" anchorCtr="0" compatLnSpc="1">
            <a:prstTxWarp prst="textNoShape">
              <a:avLst/>
            </a:prstTxWarp>
          </a:bodyPr>
          <a:lstStyle>
            <a:lvl1pPr algn="r" defTabSz="909638" eaLnBrk="1" hangingPunct="1">
              <a:defRPr sz="1200">
                <a:solidFill>
                  <a:schemeClr val="tx1"/>
                </a:solidFill>
              </a:defRPr>
            </a:lvl1pPr>
          </a:lstStyle>
          <a:p>
            <a:endParaRPr lang="en-AU"/>
          </a:p>
        </p:txBody>
      </p:sp>
      <p:sp>
        <p:nvSpPr>
          <p:cNvPr id="2765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010" tIns="45505" rIns="91010" bIns="45505" numCol="1" anchor="b" anchorCtr="0" compatLnSpc="1">
            <a:prstTxWarp prst="textNoShape">
              <a:avLst/>
            </a:prstTxWarp>
          </a:bodyPr>
          <a:lstStyle>
            <a:lvl1pPr algn="l" defTabSz="909638" eaLnBrk="1" hangingPunct="1">
              <a:defRPr sz="1200">
                <a:solidFill>
                  <a:schemeClr val="tx1"/>
                </a:solidFill>
              </a:defRPr>
            </a:lvl1pPr>
          </a:lstStyle>
          <a:p>
            <a:endParaRPr lang="en-AU"/>
          </a:p>
        </p:txBody>
      </p:sp>
      <p:sp>
        <p:nvSpPr>
          <p:cNvPr id="2765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010" tIns="45505" rIns="91010" bIns="45505" numCol="1" anchor="b" anchorCtr="0" compatLnSpc="1">
            <a:prstTxWarp prst="textNoShape">
              <a:avLst/>
            </a:prstTxWarp>
          </a:bodyPr>
          <a:lstStyle>
            <a:lvl1pPr algn="r" defTabSz="909638" eaLnBrk="1" hangingPunct="1">
              <a:defRPr sz="1200">
                <a:solidFill>
                  <a:schemeClr val="tx1"/>
                </a:solidFill>
              </a:defRPr>
            </a:lvl1pPr>
          </a:lstStyle>
          <a:p>
            <a:fld id="{F9AD9CC4-6FA6-4C4D-B1CA-918646031EC9}" type="slidenum">
              <a:rPr lang="en-AU"/>
              <a:pPr/>
              <a:t>‹#›</a:t>
            </a:fld>
            <a:endParaRPr lang="en-A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010" tIns="45505" rIns="91010" bIns="45505" numCol="1" anchor="t" anchorCtr="0" compatLnSpc="1">
            <a:prstTxWarp prst="textNoShape">
              <a:avLst/>
            </a:prstTxWarp>
          </a:bodyPr>
          <a:lstStyle>
            <a:lvl1pPr algn="l" defTabSz="909638" eaLnBrk="1" hangingPunct="1">
              <a:defRPr sz="1200">
                <a:solidFill>
                  <a:schemeClr val="tx1"/>
                </a:solidFill>
              </a:defRPr>
            </a:lvl1pPr>
          </a:lstStyle>
          <a:p>
            <a:endParaRPr lang="en-AU"/>
          </a:p>
        </p:txBody>
      </p:sp>
      <p:sp>
        <p:nvSpPr>
          <p:cNvPr id="26627"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010" tIns="45505" rIns="91010" bIns="45505" numCol="1" anchor="t" anchorCtr="0" compatLnSpc="1">
            <a:prstTxWarp prst="textNoShape">
              <a:avLst/>
            </a:prstTxWarp>
          </a:bodyPr>
          <a:lstStyle>
            <a:lvl1pPr algn="r" defTabSz="909638" eaLnBrk="1" hangingPunct="1">
              <a:defRPr sz="1200">
                <a:solidFill>
                  <a:schemeClr val="tx1"/>
                </a:solidFill>
              </a:defRPr>
            </a:lvl1pPr>
          </a:lstStyle>
          <a:p>
            <a:endParaRPr lang="en-AU"/>
          </a:p>
        </p:txBody>
      </p:sp>
      <p:sp>
        <p:nvSpPr>
          <p:cNvPr id="26628" name="Rectangle 4"/>
          <p:cNvSpPr>
            <a:spLocks noGrp="1" noRot="1" noChangeAspect="1" noChangeArrowheads="1" noTextEdit="1"/>
          </p:cNvSpPr>
          <p:nvPr>
            <p:ph type="sldImg" idx="2"/>
          </p:nvPr>
        </p:nvSpPr>
        <p:spPr bwMode="auto">
          <a:xfrm>
            <a:off x="917575" y="744538"/>
            <a:ext cx="4965700" cy="3722687"/>
          </a:xfrm>
          <a:prstGeom prst="rect">
            <a:avLst/>
          </a:prstGeom>
          <a:noFill/>
          <a:ln w="9525">
            <a:solidFill>
              <a:srgbClr val="000000"/>
            </a:solidFill>
            <a:miter lim="800000"/>
            <a:headEnd/>
            <a:tailEnd/>
          </a:ln>
          <a:effectLst/>
        </p:spPr>
      </p:sp>
      <p:sp>
        <p:nvSpPr>
          <p:cNvPr id="26629" name="Rectangle 5"/>
          <p:cNvSpPr>
            <a:spLocks noGrp="1" noChangeArrowheads="1"/>
          </p:cNvSpPr>
          <p:nvPr>
            <p:ph type="body" sz="quarter" idx="3"/>
          </p:nvPr>
        </p:nvSpPr>
        <p:spPr bwMode="auto">
          <a:xfrm>
            <a:off x="679450" y="4716463"/>
            <a:ext cx="5438775" cy="4465637"/>
          </a:xfrm>
          <a:prstGeom prst="rect">
            <a:avLst/>
          </a:prstGeom>
          <a:noFill/>
          <a:ln w="9525">
            <a:noFill/>
            <a:miter lim="800000"/>
            <a:headEnd/>
            <a:tailEnd/>
          </a:ln>
          <a:effectLst/>
        </p:spPr>
        <p:txBody>
          <a:bodyPr vert="horz" wrap="square" lIns="91010" tIns="45505" rIns="91010" bIns="45505"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26630"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010" tIns="45505" rIns="91010" bIns="45505" numCol="1" anchor="b" anchorCtr="0" compatLnSpc="1">
            <a:prstTxWarp prst="textNoShape">
              <a:avLst/>
            </a:prstTxWarp>
          </a:bodyPr>
          <a:lstStyle>
            <a:lvl1pPr algn="l" defTabSz="909638" eaLnBrk="1" hangingPunct="1">
              <a:defRPr sz="1200">
                <a:solidFill>
                  <a:schemeClr val="tx1"/>
                </a:solidFill>
              </a:defRPr>
            </a:lvl1pPr>
          </a:lstStyle>
          <a:p>
            <a:endParaRPr lang="en-AU"/>
          </a:p>
        </p:txBody>
      </p:sp>
      <p:sp>
        <p:nvSpPr>
          <p:cNvPr id="26631"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010" tIns="45505" rIns="91010" bIns="45505" numCol="1" anchor="b" anchorCtr="0" compatLnSpc="1">
            <a:prstTxWarp prst="textNoShape">
              <a:avLst/>
            </a:prstTxWarp>
          </a:bodyPr>
          <a:lstStyle>
            <a:lvl1pPr algn="r" defTabSz="909638" eaLnBrk="1" hangingPunct="1">
              <a:defRPr sz="1200">
                <a:solidFill>
                  <a:schemeClr val="tx1"/>
                </a:solidFill>
              </a:defRPr>
            </a:lvl1pPr>
          </a:lstStyle>
          <a:p>
            <a:fld id="{7DF7A82B-44E7-4A91-889C-BD7FFB534CE7}" type="slidenum">
              <a:rPr lang="en-AU"/>
              <a:pPr/>
              <a:t>‹#›</a:t>
            </a:fld>
            <a:endParaRPr lang="en-A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BAF4FA-E8D8-4C47-ABC8-D065CF5287BE}" type="slidenum">
              <a:rPr lang="en-AU"/>
              <a:pPr/>
              <a:t>1</a:t>
            </a:fld>
            <a:endParaRPr lang="en-AU"/>
          </a:p>
        </p:txBody>
      </p:sp>
      <p:sp>
        <p:nvSpPr>
          <p:cNvPr id="418818" name="Rectangle 2"/>
          <p:cNvSpPr>
            <a:spLocks noGrp="1" noRot="1" noChangeAspect="1" noChangeArrowheads="1" noTextEdit="1"/>
          </p:cNvSpPr>
          <p:nvPr>
            <p:ph type="sldImg"/>
          </p:nvPr>
        </p:nvSpPr>
        <p:spPr>
          <a:xfrm>
            <a:off x="915988" y="744538"/>
            <a:ext cx="4965700" cy="3724275"/>
          </a:xfrm>
          <a:ln/>
        </p:spPr>
      </p:sp>
      <p:sp>
        <p:nvSpPr>
          <p:cNvPr id="418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CC9B85-B2CE-4514-8C3F-91641F4EC660}" type="slidenum">
              <a:rPr lang="en-AU"/>
              <a:pPr/>
              <a:t>2</a:t>
            </a:fld>
            <a:endParaRPr lang="en-AU"/>
          </a:p>
        </p:txBody>
      </p:sp>
      <p:sp>
        <p:nvSpPr>
          <p:cNvPr id="641026" name="Rectangle 2"/>
          <p:cNvSpPr>
            <a:spLocks noGrp="1" noRot="1" noChangeAspect="1" noChangeArrowheads="1" noTextEdit="1"/>
          </p:cNvSpPr>
          <p:nvPr>
            <p:ph type="sldImg"/>
          </p:nvPr>
        </p:nvSpPr>
        <p:spPr>
          <a:xfrm>
            <a:off x="919163" y="744538"/>
            <a:ext cx="4962525" cy="3722687"/>
          </a:xfrm>
          <a:ln/>
        </p:spPr>
      </p:sp>
      <p:sp>
        <p:nvSpPr>
          <p:cNvPr id="641027" name="Rectangle 3"/>
          <p:cNvSpPr>
            <a:spLocks noGrp="1" noChangeArrowheads="1"/>
          </p:cNvSpPr>
          <p:nvPr>
            <p:ph type="body" idx="1"/>
          </p:nvPr>
        </p:nvSpPr>
        <p:spPr/>
        <p:txBody>
          <a:bodyPr/>
          <a:lstStyle/>
          <a:p>
            <a:pPr marL="342900" lvl="0" indent="-342900" eaLnBrk="1" hangingPunct="1">
              <a:lnSpc>
                <a:spcPct val="90000"/>
              </a:lnSpc>
              <a:buClrTx/>
              <a:buFont typeface="Arial" charset="0"/>
              <a:buChar char="•"/>
              <a:defRPr/>
            </a:pPr>
            <a:r>
              <a:rPr lang="en-US" sz="2400" kern="1200" dirty="0" smtClean="0"/>
              <a:t>Management of risks</a:t>
            </a:r>
          </a:p>
          <a:p>
            <a:pPr marL="742950" lvl="1" eaLnBrk="1" hangingPunct="1">
              <a:lnSpc>
                <a:spcPct val="90000"/>
              </a:lnSpc>
              <a:buFont typeface="Arial" charset="0"/>
              <a:buChar char="–"/>
              <a:defRPr/>
            </a:pPr>
            <a:r>
              <a:rPr lang="en-US" sz="2400" kern="1200" dirty="0" smtClean="0">
                <a:solidFill>
                  <a:schemeClr val="tx1"/>
                </a:solidFill>
                <a:latin typeface="Arial" charset="0"/>
                <a:ea typeface="+mn-ea"/>
                <a:cs typeface="+mn-cs"/>
              </a:rPr>
              <a:t>financial risks</a:t>
            </a:r>
          </a:p>
          <a:p>
            <a:pPr marL="742950" lvl="1" eaLnBrk="1" hangingPunct="1">
              <a:lnSpc>
                <a:spcPct val="90000"/>
              </a:lnSpc>
              <a:buFont typeface="Arial" charset="0"/>
              <a:buChar char="–"/>
              <a:defRPr/>
            </a:pPr>
            <a:r>
              <a:rPr lang="en-US" sz="2400" kern="1200" dirty="0" smtClean="0">
                <a:solidFill>
                  <a:schemeClr val="tx1"/>
                </a:solidFill>
                <a:latin typeface="Arial" charset="0"/>
                <a:ea typeface="+mn-ea"/>
                <a:cs typeface="+mn-cs"/>
              </a:rPr>
              <a:t>operational risks</a:t>
            </a:r>
          </a:p>
          <a:p>
            <a:pPr marL="742950" lvl="1" eaLnBrk="1" hangingPunct="1">
              <a:lnSpc>
                <a:spcPct val="90000"/>
              </a:lnSpc>
              <a:buFont typeface="Arial" charset="0"/>
              <a:buChar char="–"/>
              <a:defRPr/>
            </a:pPr>
            <a:r>
              <a:rPr lang="en-US" sz="2400" kern="1200" dirty="0" err="1" smtClean="0"/>
              <a:t>prioritisation</a:t>
            </a:r>
            <a:endParaRPr lang="en-US" sz="2400" kern="1200" dirty="0" smtClean="0"/>
          </a:p>
          <a:p>
            <a:pPr marL="1123950" lvl="2" eaLnBrk="1" hangingPunct="1">
              <a:lnSpc>
                <a:spcPct val="90000"/>
              </a:lnSpc>
              <a:buFont typeface="Arial" charset="0"/>
              <a:buChar char="–"/>
              <a:defRPr/>
            </a:pPr>
            <a:r>
              <a:rPr lang="en-US" sz="2400" kern="1200" dirty="0" smtClean="0"/>
              <a:t> ‘Must do’</a:t>
            </a:r>
          </a:p>
          <a:p>
            <a:pPr marL="1123950" lvl="2" eaLnBrk="1" hangingPunct="1">
              <a:lnSpc>
                <a:spcPct val="90000"/>
              </a:lnSpc>
              <a:buFont typeface="Arial" charset="0"/>
              <a:buChar char="–"/>
              <a:defRPr/>
            </a:pPr>
            <a:r>
              <a:rPr lang="en-US" sz="2400" kern="1200" dirty="0" smtClean="0"/>
              <a:t> ‘Should do’</a:t>
            </a:r>
          </a:p>
          <a:p>
            <a:pPr marL="1123950" lvl="2" eaLnBrk="1" hangingPunct="1">
              <a:lnSpc>
                <a:spcPct val="90000"/>
              </a:lnSpc>
              <a:buFont typeface="Arial" charset="0"/>
              <a:buChar char="–"/>
              <a:defRPr/>
            </a:pPr>
            <a:r>
              <a:rPr lang="en-US" sz="2400" kern="1200" dirty="0" smtClean="0"/>
              <a:t> ‘Could do’</a:t>
            </a:r>
            <a:endParaRPr lang="en-US" sz="2400" kern="1200" dirty="0" smtClean="0">
              <a:solidFill>
                <a:schemeClr val="tx1"/>
              </a:solidFill>
              <a:latin typeface="Arial" charset="0"/>
              <a:ea typeface="+mn-ea"/>
              <a:cs typeface="+mn-cs"/>
            </a:endParaRPr>
          </a:p>
          <a:p>
            <a:pPr marL="342900" lvl="0" indent="-342900" eaLnBrk="1" hangingPunct="1">
              <a:lnSpc>
                <a:spcPct val="90000"/>
              </a:lnSpc>
              <a:buClrTx/>
              <a:buFont typeface="Arial" charset="0"/>
              <a:buChar char="•"/>
              <a:defRPr/>
            </a:pPr>
            <a:r>
              <a:rPr lang="en-US" sz="2400" kern="1200" dirty="0" smtClean="0"/>
              <a:t>Examples</a:t>
            </a:r>
          </a:p>
          <a:p>
            <a:pPr marL="1009650" lvl="1" indent="-342900" eaLnBrk="1" hangingPunct="1">
              <a:lnSpc>
                <a:spcPct val="90000"/>
              </a:lnSpc>
              <a:buFont typeface="Arial" charset="0"/>
              <a:buChar char="•"/>
              <a:defRPr/>
            </a:pPr>
            <a:r>
              <a:rPr lang="en-US" sz="2400" kern="1200" dirty="0" smtClean="0"/>
              <a:t>Victorian Road Management Act</a:t>
            </a:r>
          </a:p>
          <a:p>
            <a:pPr marL="1009650" lvl="1" indent="-342900" eaLnBrk="1" hangingPunct="1">
              <a:lnSpc>
                <a:spcPct val="90000"/>
              </a:lnSpc>
              <a:buFont typeface="Arial" charset="0"/>
              <a:buChar char="•"/>
              <a:defRPr/>
            </a:pPr>
            <a:r>
              <a:rPr lang="en-US" sz="2400" kern="1200" dirty="0" smtClean="0"/>
              <a:t>WA Treasury maintenance planning guidelines</a:t>
            </a:r>
          </a:p>
          <a:p>
            <a:pPr marL="1009650" lvl="1" indent="-342900" eaLnBrk="1" hangingPunct="1">
              <a:lnSpc>
                <a:spcPct val="90000"/>
              </a:lnSpc>
              <a:buFont typeface="Arial" charset="0"/>
              <a:buChar char="•"/>
              <a:defRPr/>
            </a:pPr>
            <a:r>
              <a:rPr lang="en-US" sz="2400" kern="1200" dirty="0" smtClean="0"/>
              <a:t>Indonesian Road Traffic Law</a:t>
            </a:r>
          </a:p>
          <a:p>
            <a:pPr marL="342900" lvl="0" indent="-342900" eaLnBrk="1" hangingPunct="1">
              <a:lnSpc>
                <a:spcPct val="90000"/>
              </a:lnSpc>
              <a:buClrTx/>
              <a:buFont typeface="Arial" charset="0"/>
              <a:buChar char="•"/>
              <a:defRPr/>
            </a:pPr>
            <a:r>
              <a:rPr lang="en-US" sz="2400" kern="1200" dirty="0" smtClean="0"/>
              <a:t>Management of risks</a:t>
            </a:r>
          </a:p>
          <a:p>
            <a:pPr marL="742950" lvl="1" eaLnBrk="1" hangingPunct="1">
              <a:lnSpc>
                <a:spcPct val="90000"/>
              </a:lnSpc>
              <a:buFont typeface="Arial" charset="0"/>
              <a:buChar char="–"/>
              <a:defRPr/>
            </a:pPr>
            <a:r>
              <a:rPr lang="en-US" sz="2400" kern="1200" dirty="0" smtClean="0">
                <a:solidFill>
                  <a:schemeClr val="tx1"/>
                </a:solidFill>
                <a:latin typeface="Arial" charset="0"/>
                <a:ea typeface="+mn-ea"/>
                <a:cs typeface="+mn-cs"/>
              </a:rPr>
              <a:t>financial risks</a:t>
            </a:r>
          </a:p>
          <a:p>
            <a:pPr marL="742950" lvl="1" eaLnBrk="1" hangingPunct="1">
              <a:lnSpc>
                <a:spcPct val="90000"/>
              </a:lnSpc>
              <a:buFont typeface="Arial" charset="0"/>
              <a:buChar char="–"/>
              <a:defRPr/>
            </a:pPr>
            <a:r>
              <a:rPr lang="en-US" sz="2400" kern="1200" dirty="0" smtClean="0">
                <a:solidFill>
                  <a:schemeClr val="tx1"/>
                </a:solidFill>
                <a:latin typeface="Arial" charset="0"/>
                <a:ea typeface="+mn-ea"/>
                <a:cs typeface="+mn-cs"/>
              </a:rPr>
              <a:t>operational risks</a:t>
            </a:r>
          </a:p>
          <a:p>
            <a:pPr marL="742950" lvl="1" eaLnBrk="1" hangingPunct="1">
              <a:lnSpc>
                <a:spcPct val="90000"/>
              </a:lnSpc>
              <a:buFont typeface="Arial" charset="0"/>
              <a:buChar char="–"/>
              <a:defRPr/>
            </a:pPr>
            <a:r>
              <a:rPr lang="en-US" sz="2400" kern="1200" dirty="0" err="1" smtClean="0"/>
              <a:t>prioritisation</a:t>
            </a:r>
            <a:endParaRPr lang="en-US" sz="2400" kern="1200" dirty="0" smtClean="0"/>
          </a:p>
          <a:p>
            <a:pPr marL="1123950" lvl="2" eaLnBrk="1" hangingPunct="1">
              <a:lnSpc>
                <a:spcPct val="90000"/>
              </a:lnSpc>
              <a:buFont typeface="Arial" charset="0"/>
              <a:buChar char="–"/>
              <a:defRPr/>
            </a:pPr>
            <a:r>
              <a:rPr lang="en-US" sz="2400" kern="1200" dirty="0" smtClean="0"/>
              <a:t> ‘Must do’</a:t>
            </a:r>
          </a:p>
          <a:p>
            <a:pPr marL="1123950" lvl="2" eaLnBrk="1" hangingPunct="1">
              <a:lnSpc>
                <a:spcPct val="90000"/>
              </a:lnSpc>
              <a:buFont typeface="Arial" charset="0"/>
              <a:buChar char="–"/>
              <a:defRPr/>
            </a:pPr>
            <a:r>
              <a:rPr lang="en-US" sz="2400" kern="1200" dirty="0" smtClean="0"/>
              <a:t> ‘Should do’</a:t>
            </a:r>
          </a:p>
          <a:p>
            <a:pPr marL="1123950" lvl="2" eaLnBrk="1" hangingPunct="1">
              <a:lnSpc>
                <a:spcPct val="90000"/>
              </a:lnSpc>
              <a:buFont typeface="Arial" charset="0"/>
              <a:buChar char="–"/>
              <a:defRPr/>
            </a:pPr>
            <a:r>
              <a:rPr lang="en-US" sz="2400" kern="1200" dirty="0" smtClean="0"/>
              <a:t> ‘Could do’</a:t>
            </a:r>
            <a:endParaRPr lang="en-US" sz="2400" kern="1200" dirty="0" smtClean="0">
              <a:solidFill>
                <a:schemeClr val="tx1"/>
              </a:solidFill>
              <a:latin typeface="Arial" charset="0"/>
              <a:ea typeface="+mn-ea"/>
              <a:cs typeface="+mn-cs"/>
            </a:endParaRPr>
          </a:p>
          <a:p>
            <a:pPr marL="342900" lvl="0" indent="-342900" eaLnBrk="1" hangingPunct="1">
              <a:lnSpc>
                <a:spcPct val="90000"/>
              </a:lnSpc>
              <a:buClrTx/>
              <a:buFont typeface="Arial" charset="0"/>
              <a:buChar char="•"/>
              <a:defRPr/>
            </a:pPr>
            <a:r>
              <a:rPr lang="en-US" sz="2400" kern="1200" dirty="0" smtClean="0"/>
              <a:t>Examples</a:t>
            </a:r>
          </a:p>
          <a:p>
            <a:pPr marL="1009650" lvl="1" indent="-342900" eaLnBrk="1" hangingPunct="1">
              <a:lnSpc>
                <a:spcPct val="90000"/>
              </a:lnSpc>
              <a:buFont typeface="Arial" charset="0"/>
              <a:buChar char="•"/>
              <a:defRPr/>
            </a:pPr>
            <a:r>
              <a:rPr lang="en-US" sz="2400" kern="1200" dirty="0" smtClean="0"/>
              <a:t>Victorian Road Management Act</a:t>
            </a:r>
          </a:p>
          <a:p>
            <a:pPr marL="1009650" lvl="1" indent="-342900" eaLnBrk="1" hangingPunct="1">
              <a:lnSpc>
                <a:spcPct val="90000"/>
              </a:lnSpc>
              <a:buFont typeface="Arial" charset="0"/>
              <a:buChar char="•"/>
              <a:defRPr/>
            </a:pPr>
            <a:r>
              <a:rPr lang="en-US" sz="2400" kern="1200" dirty="0" smtClean="0"/>
              <a:t>WA Treasury maintenance planning guidelines</a:t>
            </a:r>
          </a:p>
          <a:p>
            <a:pPr marL="1009650" lvl="1" indent="-342900" eaLnBrk="1" hangingPunct="1">
              <a:lnSpc>
                <a:spcPct val="90000"/>
              </a:lnSpc>
              <a:buFont typeface="Arial" charset="0"/>
              <a:buChar char="•"/>
              <a:defRPr/>
            </a:pPr>
            <a:r>
              <a:rPr lang="en-US" sz="2400" kern="1200" dirty="0" smtClean="0"/>
              <a:t>Indonesian Road Traffic Law</a:t>
            </a:r>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F22E51-F1A0-4125-A65F-44AF8C8F0A55}" type="slidenum">
              <a:rPr lang="en-US"/>
              <a:pPr/>
              <a:t>4</a:t>
            </a:fld>
            <a:endParaRPr lang="en-US"/>
          </a:p>
        </p:txBody>
      </p:sp>
      <p:sp>
        <p:nvSpPr>
          <p:cNvPr id="303106" name="Rectangle 2"/>
          <p:cNvSpPr>
            <a:spLocks noGrp="1" noRot="1" noChangeAspect="1" noChangeArrowheads="1" noTextEdit="1"/>
          </p:cNvSpPr>
          <p:nvPr>
            <p:ph type="sldImg"/>
          </p:nvPr>
        </p:nvSpPr>
        <p:spPr>
          <a:xfrm>
            <a:off x="919163" y="744538"/>
            <a:ext cx="4962525" cy="3722687"/>
          </a:xfrm>
          <a:ln/>
        </p:spPr>
      </p:sp>
      <p:sp>
        <p:nvSpPr>
          <p:cNvPr id="303107" name="Rectangle 3"/>
          <p:cNvSpPr>
            <a:spLocks noGrp="1" noChangeArrowheads="1"/>
          </p:cNvSpPr>
          <p:nvPr>
            <p:ph type="body" idx="1"/>
          </p:nvPr>
        </p:nvSpPr>
        <p:spPr/>
        <p:txBody>
          <a:bodyPr/>
          <a:lstStyle/>
          <a:p>
            <a:r>
              <a:rPr lang="en-US"/>
              <a:t>The circumstances in which we work and are very varied, and our strategies and solutions must be adapted to meet these.</a:t>
            </a:r>
          </a:p>
          <a:p>
            <a:endParaRPr lang="en-US"/>
          </a:p>
          <a:p>
            <a:r>
              <a:rPr lang="en-US"/>
              <a:t>These are of course familiar to us all.</a:t>
            </a:r>
          </a:p>
          <a:p>
            <a:endParaRPr lang="en-US"/>
          </a:p>
          <a:p>
            <a:r>
              <a:rPr lang="en-US" b="1"/>
              <a:t>Returning to Road Asset Management, let us review what it is about</a:t>
            </a:r>
          </a:p>
          <a:p>
            <a:endParaRPr lang="en-US" b="1"/>
          </a:p>
          <a:p>
            <a:r>
              <a:rPr lang="en-US" b="1"/>
              <a:t>NEXT SLIDE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99F577-D4EF-445B-A64D-186DA9DB91DB}" type="slidenum">
              <a:rPr lang="en-US"/>
              <a:pPr/>
              <a:t>6</a:t>
            </a:fld>
            <a:endParaRPr lang="en-US"/>
          </a:p>
        </p:txBody>
      </p:sp>
      <p:sp>
        <p:nvSpPr>
          <p:cNvPr id="305154" name="Rectangle 2"/>
          <p:cNvSpPr>
            <a:spLocks noGrp="1" noRot="1" noChangeAspect="1" noChangeArrowheads="1" noTextEdit="1"/>
          </p:cNvSpPr>
          <p:nvPr>
            <p:ph type="sldImg"/>
          </p:nvPr>
        </p:nvSpPr>
        <p:spPr>
          <a:xfrm>
            <a:off x="919163" y="744538"/>
            <a:ext cx="4962525" cy="3722687"/>
          </a:xfrm>
          <a:ln/>
        </p:spPr>
      </p:sp>
      <p:sp>
        <p:nvSpPr>
          <p:cNvPr id="305155" name="Rectangle 3"/>
          <p:cNvSpPr>
            <a:spLocks noGrp="1" noChangeArrowheads="1"/>
          </p:cNvSpPr>
          <p:nvPr>
            <p:ph type="body" idx="1"/>
          </p:nvPr>
        </p:nvSpPr>
        <p:spPr/>
        <p:txBody>
          <a:bodyPr/>
          <a:lstStyle/>
          <a:p>
            <a:r>
              <a:rPr lang="en-US"/>
              <a:t>Alternative definitions exist, so let’s see what is common.</a:t>
            </a:r>
          </a:p>
          <a:p>
            <a:endParaRPr lang="en-US"/>
          </a:p>
          <a:p>
            <a:r>
              <a:rPr lang="en-US"/>
              <a:t>They emphasise …………………</a:t>
            </a:r>
          </a:p>
          <a:p>
            <a:endParaRPr lang="en-US"/>
          </a:p>
          <a:p>
            <a:r>
              <a:rPr lang="en-US"/>
              <a:t>Common threads exist, and most imply benefits of some kind, or a stated LOS at least cost</a:t>
            </a:r>
          </a:p>
          <a:p>
            <a:endParaRPr lang="en-US"/>
          </a:p>
          <a:p>
            <a:r>
              <a:rPr lang="en-US"/>
              <a:t>Only one (in its ultra short form) seems open-ended, i.e. meeting public expectation, but at what cost.</a:t>
            </a:r>
          </a:p>
          <a:p>
            <a:endParaRPr lang="en-US"/>
          </a:p>
          <a:p>
            <a:r>
              <a:rPr lang="en-US"/>
              <a:t>Getting more specific…………</a:t>
            </a:r>
          </a:p>
          <a:p>
            <a:endParaRPr lang="en-US"/>
          </a:p>
          <a:p>
            <a:r>
              <a:rPr lang="en-US"/>
              <a:t>NEXT ZSLIDE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BE262-B67D-4CE6-96B1-02D3DB93CF8F}" type="slidenum">
              <a:rPr lang="en-US"/>
              <a:pPr/>
              <a:t>7</a:t>
            </a:fld>
            <a:endParaRPr lang="en-US"/>
          </a:p>
        </p:txBody>
      </p:sp>
      <p:sp>
        <p:nvSpPr>
          <p:cNvPr id="307202" name="Rectangle 2"/>
          <p:cNvSpPr>
            <a:spLocks noGrp="1" noRot="1" noChangeAspect="1" noChangeArrowheads="1" noTextEdit="1"/>
          </p:cNvSpPr>
          <p:nvPr>
            <p:ph type="sldImg"/>
          </p:nvPr>
        </p:nvSpPr>
        <p:spPr>
          <a:xfrm>
            <a:off x="919163" y="744538"/>
            <a:ext cx="4962525" cy="3722687"/>
          </a:xfrm>
          <a:ln/>
        </p:spPr>
      </p:sp>
      <p:sp>
        <p:nvSpPr>
          <p:cNvPr id="307203" name="Rectangle 3"/>
          <p:cNvSpPr>
            <a:spLocks noGrp="1" noChangeArrowheads="1"/>
          </p:cNvSpPr>
          <p:nvPr>
            <p:ph type="body" idx="1"/>
          </p:nvPr>
        </p:nvSpPr>
        <p:spPr>
          <a:xfrm>
            <a:off x="679768" y="4715153"/>
            <a:ext cx="5438140" cy="4466987"/>
          </a:xfrm>
        </p:spPr>
        <p:txBody>
          <a:bodyPr/>
          <a:lstStyle/>
          <a:p>
            <a:r>
              <a:rPr lang="en-US"/>
              <a:t>In at least one definition, AM involves the preservation and renewal of existing assets.</a:t>
            </a:r>
          </a:p>
          <a:p>
            <a:endParaRPr lang="en-US"/>
          </a:p>
          <a:p>
            <a:r>
              <a:rPr lang="en-US"/>
              <a:t>However, the key is to understand and aim to satisfy DEMAND (including policy directives) with a suite of solutions drawn from road use management, asset preservation and renewal, and capital investment strategies.</a:t>
            </a:r>
          </a:p>
          <a:p>
            <a:endParaRPr lang="en-US"/>
          </a:p>
          <a:p>
            <a:r>
              <a:rPr lang="en-US"/>
              <a:t>The outcomes, and associated benefits we aim to achieve are many.</a:t>
            </a:r>
          </a:p>
          <a:p>
            <a:endParaRPr lang="en-US"/>
          </a:p>
          <a:p>
            <a:r>
              <a:rPr lang="en-US"/>
              <a:t>This is a substantial challenge, but a greater awareness of our purpose and the planning and implementation of appropriate actions should improve our chances of meeting the needs of the community. </a:t>
            </a:r>
          </a:p>
          <a:p>
            <a:endParaRPr lang="en-US"/>
          </a:p>
          <a:p>
            <a:r>
              <a:rPr lang="en-US"/>
              <a:t>Whilst there is a need to focus, there is also a need to guard against ‘silo mentalities’ and seek solutions which provide transport services at least cost to the community in an integrated manner.</a:t>
            </a:r>
          </a:p>
          <a:p>
            <a:endParaRPr lang="en-US"/>
          </a:p>
          <a:p>
            <a:r>
              <a:rPr lang="en-US"/>
              <a:t>NEXT SLIDE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700016-2417-4202-84C2-89CBBA83D338}" type="slidenum">
              <a:rPr lang="en-US"/>
              <a:pPr/>
              <a:t>8</a:t>
            </a:fld>
            <a:endParaRPr lang="en-US"/>
          </a:p>
        </p:txBody>
      </p:sp>
      <p:sp>
        <p:nvSpPr>
          <p:cNvPr id="309250" name="Rectangle 2"/>
          <p:cNvSpPr>
            <a:spLocks noGrp="1" noRot="1" noChangeAspect="1" noChangeArrowheads="1" noTextEdit="1"/>
          </p:cNvSpPr>
          <p:nvPr>
            <p:ph type="sldImg"/>
          </p:nvPr>
        </p:nvSpPr>
        <p:spPr>
          <a:xfrm>
            <a:off x="919163" y="744538"/>
            <a:ext cx="4962525" cy="3722687"/>
          </a:xfrm>
          <a:ln/>
        </p:spPr>
      </p:sp>
      <p:sp>
        <p:nvSpPr>
          <p:cNvPr id="309251" name="Rectangle 3"/>
          <p:cNvSpPr>
            <a:spLocks noGrp="1" noChangeArrowheads="1"/>
          </p:cNvSpPr>
          <p:nvPr>
            <p:ph type="body" idx="1"/>
          </p:nvPr>
        </p:nvSpPr>
        <p:spPr>
          <a:xfrm>
            <a:off x="679768" y="4715153"/>
            <a:ext cx="5438140" cy="4466987"/>
          </a:xfrm>
        </p:spPr>
        <p:txBody>
          <a:bodyPr/>
          <a:lstStyle/>
          <a:p>
            <a:pPr marL="228600" indent="-228600"/>
            <a:r>
              <a:rPr lang="en-US"/>
              <a:t>Setting objectives by understanding customer needs</a:t>
            </a:r>
          </a:p>
          <a:p>
            <a:pPr marL="228600" indent="-228600"/>
            <a:endParaRPr lang="en-US"/>
          </a:p>
          <a:p>
            <a:pPr marL="228600" indent="-228600"/>
            <a:r>
              <a:rPr lang="en-US"/>
              <a:t>Formulating asset strategies</a:t>
            </a:r>
          </a:p>
          <a:p>
            <a:pPr marL="228600" indent="-228600"/>
            <a:endParaRPr lang="en-US"/>
          </a:p>
          <a:p>
            <a:pPr marL="228600" indent="-228600"/>
            <a:r>
              <a:rPr lang="en-US"/>
              <a:t>Developing investment program, including service levels</a:t>
            </a:r>
          </a:p>
          <a:p>
            <a:pPr marL="228600" indent="-228600"/>
            <a:endParaRPr lang="en-US"/>
          </a:p>
          <a:p>
            <a:pPr marL="228600" indent="-228600"/>
            <a:r>
              <a:rPr lang="en-US"/>
              <a:t>Preparing explicit plans, taking account of funding scenarios in terms of resources and consequences</a:t>
            </a:r>
          </a:p>
          <a:p>
            <a:pPr marL="228600" indent="-228600"/>
            <a:endParaRPr lang="en-US"/>
          </a:p>
          <a:p>
            <a:pPr marL="228600" indent="-228600"/>
            <a:r>
              <a:rPr lang="en-US"/>
              <a:t>Ensuring effective implementation</a:t>
            </a:r>
          </a:p>
          <a:p>
            <a:pPr marL="228600" indent="-228600"/>
            <a:endParaRPr lang="en-US"/>
          </a:p>
          <a:p>
            <a:pPr marL="228600" indent="-228600"/>
            <a:r>
              <a:rPr lang="en-US"/>
              <a:t>Reviewing performance outcomes and update processes and procedures</a:t>
            </a:r>
          </a:p>
          <a:p>
            <a:pPr marL="228600" indent="-228600"/>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6B2450-0426-423F-8F1A-ECE9014D9C0C}" type="slidenum">
              <a:rPr lang="en-US"/>
              <a:pPr/>
              <a:t>9</a:t>
            </a:fld>
            <a:endParaRPr lang="en-US"/>
          </a:p>
        </p:txBody>
      </p:sp>
      <p:sp>
        <p:nvSpPr>
          <p:cNvPr id="339970" name="Rectangle 2"/>
          <p:cNvSpPr>
            <a:spLocks noGrp="1" noRot="1" noChangeAspect="1" noChangeArrowheads="1" noTextEdit="1"/>
          </p:cNvSpPr>
          <p:nvPr>
            <p:ph type="sldImg"/>
          </p:nvPr>
        </p:nvSpPr>
        <p:spPr>
          <a:xfrm>
            <a:off x="919163" y="744538"/>
            <a:ext cx="4962525" cy="3722687"/>
          </a:xfrm>
          <a:ln/>
        </p:spPr>
      </p:sp>
      <p:sp>
        <p:nvSpPr>
          <p:cNvPr id="339971" name="Rectangle 3"/>
          <p:cNvSpPr>
            <a:spLocks noGrp="1" noChangeArrowheads="1"/>
          </p:cNvSpPr>
          <p:nvPr>
            <p:ph type="body" idx="1"/>
          </p:nvPr>
        </p:nvSpPr>
        <p:spPr>
          <a:xfrm>
            <a:off x="679768" y="4715153"/>
            <a:ext cx="5438140" cy="4466987"/>
          </a:xfrm>
        </p:spPr>
        <p:txBody>
          <a:bodyPr/>
          <a:lstStyle/>
          <a:p>
            <a:r>
              <a:rPr lang="en-US"/>
              <a:t>All Authorities have Objectives, including KRA’s and KPI’s, to provide focus for Asset Management.  Let’s look at a few examples and consider them.</a:t>
            </a:r>
          </a:p>
          <a:p>
            <a:endParaRPr lang="en-US"/>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1DF3C2-2B61-4B69-BFC0-00A421E9851A}" type="slidenum">
              <a:rPr lang="en-US"/>
              <a:pPr/>
              <a:t>10</a:t>
            </a:fld>
            <a:endParaRPr lang="en-US"/>
          </a:p>
        </p:txBody>
      </p:sp>
      <p:sp>
        <p:nvSpPr>
          <p:cNvPr id="313346" name="Rectangle 2"/>
          <p:cNvSpPr>
            <a:spLocks noGrp="1" noRot="1" noChangeAspect="1" noChangeArrowheads="1" noTextEdit="1"/>
          </p:cNvSpPr>
          <p:nvPr>
            <p:ph type="sldImg"/>
          </p:nvPr>
        </p:nvSpPr>
        <p:spPr>
          <a:xfrm>
            <a:off x="919163" y="744538"/>
            <a:ext cx="4962525" cy="3722687"/>
          </a:xfrm>
          <a:ln/>
        </p:spPr>
      </p:sp>
      <p:sp>
        <p:nvSpPr>
          <p:cNvPr id="313347" name="Rectangle 3"/>
          <p:cNvSpPr>
            <a:spLocks noGrp="1" noChangeArrowheads="1"/>
          </p:cNvSpPr>
          <p:nvPr>
            <p:ph type="body" idx="1"/>
          </p:nvPr>
        </p:nvSpPr>
        <p:spPr/>
        <p:txBody>
          <a:bodyPr/>
          <a:lstStyle/>
          <a:p>
            <a:r>
              <a:rPr lang="en-US"/>
              <a:t>They start with a set of Q’s </a:t>
            </a:r>
          </a:p>
          <a:p>
            <a:endParaRPr lang="en-US"/>
          </a:p>
          <a:p>
            <a:r>
              <a:rPr lang="en-US"/>
              <a:t>The scope is identified</a:t>
            </a:r>
          </a:p>
          <a:p>
            <a:endParaRPr lang="en-US"/>
          </a:p>
          <a:p>
            <a:r>
              <a:rPr lang="en-US"/>
              <a:t>They consider specific outcome areas</a:t>
            </a:r>
          </a:p>
          <a:p>
            <a:endParaRPr lang="en-US"/>
          </a:p>
          <a:p>
            <a:r>
              <a:rPr lang="en-US"/>
              <a:t>For the first 2 Q’s performance criteria are essential to assess condition, and data is key</a:t>
            </a:r>
          </a:p>
          <a:p>
            <a:endParaRPr lang="en-US"/>
          </a:p>
          <a:p>
            <a:r>
              <a:rPr lang="en-US"/>
              <a:t>On the right, the emphasis is on how information is used and decisions taken, and to what extent stakeholder needs are considered</a:t>
            </a:r>
          </a:p>
          <a:p>
            <a:endParaRPr lang="en-US"/>
          </a:p>
          <a:p>
            <a:r>
              <a:rPr lang="en-US"/>
              <a:t>Some of the earlier findings drew on such a study structure</a:t>
            </a:r>
          </a:p>
          <a:p>
            <a:endParaRPr lang="en-US"/>
          </a:p>
          <a:p>
            <a:r>
              <a:rPr lang="en-US"/>
              <a:t>NEXT SLIDE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06179F-3319-4F47-95C0-A151EEAF284A}" type="slidenum">
              <a:rPr lang="en-US"/>
              <a:pPr/>
              <a:t>11</a:t>
            </a:fld>
            <a:endParaRPr lang="en-US"/>
          </a:p>
        </p:txBody>
      </p:sp>
      <p:sp>
        <p:nvSpPr>
          <p:cNvPr id="315394" name="Rectangle 2"/>
          <p:cNvSpPr>
            <a:spLocks noGrp="1" noRot="1" noChangeAspect="1" noChangeArrowheads="1" noTextEdit="1"/>
          </p:cNvSpPr>
          <p:nvPr>
            <p:ph type="sldImg"/>
          </p:nvPr>
        </p:nvSpPr>
        <p:spPr>
          <a:xfrm>
            <a:off x="919163" y="744538"/>
            <a:ext cx="4962525" cy="3722687"/>
          </a:xfrm>
          <a:ln/>
        </p:spPr>
      </p:sp>
      <p:sp>
        <p:nvSpPr>
          <p:cNvPr id="315395" name="Rectangle 3"/>
          <p:cNvSpPr>
            <a:spLocks noGrp="1" noChangeArrowheads="1"/>
          </p:cNvSpPr>
          <p:nvPr>
            <p:ph type="body" idx="1"/>
          </p:nvPr>
        </p:nvSpPr>
        <p:spPr>
          <a:xfrm>
            <a:off x="679768" y="4715153"/>
            <a:ext cx="5438140" cy="4466987"/>
          </a:xfrm>
        </p:spPr>
        <p:txBody>
          <a:bodyPr/>
          <a:lstStyle/>
          <a:p>
            <a:r>
              <a:rPr lang="en-US"/>
              <a:t>Getting specific, we can quantify the ideal, but life is not so easy</a:t>
            </a:r>
          </a:p>
          <a:p>
            <a:endParaRPr lang="en-US"/>
          </a:p>
          <a:p>
            <a:r>
              <a:rPr lang="en-US"/>
              <a:t>Whether it is south Sulawesi, as shown here, or nearer home, as shown yesterday, all is not well.</a:t>
            </a:r>
          </a:p>
          <a:p>
            <a:endParaRPr lang="en-US"/>
          </a:p>
          <a:p>
            <a:r>
              <a:rPr lang="en-US"/>
              <a:t>We saw examples yesterday where current funding was grossly inadequate, and severely constrained delivery of benefits.  As the findings suggest, this is not uncommon.</a:t>
            </a:r>
          </a:p>
          <a:p>
            <a:endParaRPr lang="en-US"/>
          </a:p>
          <a:p>
            <a:r>
              <a:rPr lang="en-US"/>
              <a:t>What would JOE PUBLIC say if he knew</a:t>
            </a:r>
          </a:p>
          <a:p>
            <a:endParaRPr lang="en-US"/>
          </a:p>
          <a:p>
            <a:r>
              <a:rPr lang="en-US"/>
              <a:t>Surely inadequate funding only builds a backlog.</a:t>
            </a:r>
          </a:p>
          <a:p>
            <a:endParaRPr lang="en-US"/>
          </a:p>
          <a:p>
            <a:r>
              <a:rPr lang="en-US"/>
              <a:t>Such circumstances raise more questions, such –</a:t>
            </a:r>
          </a:p>
          <a:p>
            <a:endParaRPr lang="en-US"/>
          </a:p>
          <a:p>
            <a:pPr lvl="1">
              <a:buFontTx/>
              <a:buChar char="•"/>
            </a:pPr>
            <a:r>
              <a:rPr lang="en-US"/>
              <a:t>Are our standards appropriate, and are we crying wolf, or not</a:t>
            </a:r>
          </a:p>
          <a:p>
            <a:pPr lvl="1">
              <a:buFontTx/>
              <a:buChar char="•"/>
            </a:pPr>
            <a:r>
              <a:rPr lang="en-US"/>
              <a:t>What are the consequences of achieving, or not achieving</a:t>
            </a:r>
          </a:p>
          <a:p>
            <a:pPr lvl="1">
              <a:buFontTx/>
              <a:buChar char="•"/>
            </a:pPr>
            <a:r>
              <a:rPr lang="en-US"/>
              <a:t>Have we sold the benefits of our proposals to the users</a:t>
            </a:r>
          </a:p>
          <a:p>
            <a:pPr>
              <a:buFontTx/>
              <a:buChar char="•"/>
            </a:pPr>
            <a:endParaRPr lang="en-US"/>
          </a:p>
          <a:p>
            <a:r>
              <a:rPr lang="en-US"/>
              <a:t>Let’s take a common analogy</a:t>
            </a:r>
          </a:p>
          <a:p>
            <a:endParaRPr lang="en-US"/>
          </a:p>
          <a:p>
            <a:r>
              <a:rPr lang="en-US"/>
              <a:t>NEXT SLIDE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F929A5-6A84-4E27-AF27-9F991B26D088}" type="slidenum">
              <a:rPr lang="en-AU"/>
              <a:pPr/>
              <a:t>12</a:t>
            </a:fld>
            <a:endParaRPr lang="en-AU"/>
          </a:p>
        </p:txBody>
      </p:sp>
      <p:sp>
        <p:nvSpPr>
          <p:cNvPr id="624642" name="Rectangle 2"/>
          <p:cNvSpPr>
            <a:spLocks noGrp="1" noRot="1" noChangeAspect="1" noChangeArrowheads="1" noTextEdit="1"/>
          </p:cNvSpPr>
          <p:nvPr>
            <p:ph type="sldImg"/>
          </p:nvPr>
        </p:nvSpPr>
        <p:spPr>
          <a:xfrm>
            <a:off x="917575" y="744538"/>
            <a:ext cx="4962525" cy="3722687"/>
          </a:xfrm>
          <a:ln/>
        </p:spPr>
      </p:sp>
      <p:sp>
        <p:nvSpPr>
          <p:cNvPr id="624643" name="Rectangle 3"/>
          <p:cNvSpPr>
            <a:spLocks noGrp="1" noChangeArrowheads="1"/>
          </p:cNvSpPr>
          <p:nvPr>
            <p:ph type="body" idx="1"/>
          </p:nvPr>
        </p:nvSpPr>
        <p:spPr>
          <a:xfrm>
            <a:off x="906463" y="4714875"/>
            <a:ext cx="4984750" cy="4467225"/>
          </a:xfrm>
        </p:spPr>
        <p:txBody>
          <a:bodyPr/>
          <a:lstStyle/>
          <a:p>
            <a:pPr>
              <a:lnSpc>
                <a:spcPct val="90000"/>
              </a:lnSpc>
            </a:pPr>
            <a:r>
              <a:rPr lang="en-US"/>
              <a:t>As stated, Maintenance, including routine, periodic and rehabilitation maintenance activities form a range of activities which are deployed to best meet network needs. </a:t>
            </a:r>
          </a:p>
          <a:p>
            <a:pPr>
              <a:lnSpc>
                <a:spcPct val="90000"/>
              </a:lnSpc>
            </a:pPr>
            <a:endParaRPr lang="en-US"/>
          </a:p>
          <a:p>
            <a:pPr>
              <a:lnSpc>
                <a:spcPct val="90000"/>
              </a:lnSpc>
            </a:pPr>
            <a:r>
              <a:rPr lang="en-US"/>
              <a:t>In Australia this normally involves a substantial investment in preventative work to minimise future degradation, and costly interventions.</a:t>
            </a:r>
          </a:p>
          <a:p>
            <a:pPr>
              <a:lnSpc>
                <a:spcPct val="90000"/>
              </a:lnSpc>
            </a:pPr>
            <a:endParaRPr lang="en-US"/>
          </a:p>
          <a:p>
            <a:pPr>
              <a:lnSpc>
                <a:spcPct val="90000"/>
              </a:lnSpc>
            </a:pPr>
            <a:r>
              <a:rPr lang="en-US"/>
              <a:t>In addition to basic routine maintenance which must comply with specified standards, periodic surfacing treatments are key, and follow the Stitch in Time philosophy (see next slide).</a:t>
            </a:r>
          </a:p>
          <a:p>
            <a:pPr>
              <a:lnSpc>
                <a:spcPct val="90000"/>
              </a:lnSpc>
            </a:pPr>
            <a:endParaRPr lang="en-US"/>
          </a:p>
          <a:p>
            <a:pPr>
              <a:lnSpc>
                <a:spcPct val="90000"/>
              </a:lnSpc>
            </a:pPr>
            <a:r>
              <a:rPr lang="en-US"/>
              <a:t>This approaches allows surfacings to last in excess of 10 years, often more than 20 years, and for the life of a rehabilitation treatment to be well in excess of 40 years.  In Victoria, the average pavement life is 65 years.</a:t>
            </a:r>
          </a:p>
          <a:p>
            <a:pPr>
              <a:lnSpc>
                <a:spcPct val="90000"/>
              </a:lnSpc>
            </a:pPr>
            <a:endParaRPr lang="en-US"/>
          </a:p>
          <a:p>
            <a:pPr>
              <a:lnSpc>
                <a:spcPct val="90000"/>
              </a:lnSpc>
            </a:pPr>
            <a:r>
              <a:rPr lang="en-US"/>
              <a:t>This approaches delivers very high benefits, at reasonably low cost, whilst new work, or work deferred to when pavement renewal is necessary, is always marginal.</a:t>
            </a:r>
          </a:p>
          <a:p>
            <a:pPr>
              <a:lnSpc>
                <a:spcPct val="90000"/>
              </a:lnSpc>
            </a:pPr>
            <a:r>
              <a:rPr lang="en-US"/>
              <a:t>(Next Slide)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F929A5-6A84-4E27-AF27-9F991B26D088}" type="slidenum">
              <a:rPr lang="en-AU"/>
              <a:pPr/>
              <a:t>15</a:t>
            </a:fld>
            <a:endParaRPr lang="en-AU"/>
          </a:p>
        </p:txBody>
      </p:sp>
      <p:sp>
        <p:nvSpPr>
          <p:cNvPr id="624642" name="Rectangle 2"/>
          <p:cNvSpPr>
            <a:spLocks noGrp="1" noRot="1" noChangeAspect="1" noChangeArrowheads="1" noTextEdit="1"/>
          </p:cNvSpPr>
          <p:nvPr>
            <p:ph type="sldImg"/>
          </p:nvPr>
        </p:nvSpPr>
        <p:spPr>
          <a:xfrm>
            <a:off x="917575" y="744538"/>
            <a:ext cx="4962525" cy="3722687"/>
          </a:xfrm>
          <a:ln/>
        </p:spPr>
      </p:sp>
      <p:sp>
        <p:nvSpPr>
          <p:cNvPr id="624643" name="Rectangle 3"/>
          <p:cNvSpPr>
            <a:spLocks noGrp="1" noChangeArrowheads="1"/>
          </p:cNvSpPr>
          <p:nvPr>
            <p:ph type="body" idx="1"/>
          </p:nvPr>
        </p:nvSpPr>
        <p:spPr>
          <a:xfrm>
            <a:off x="906463" y="4714875"/>
            <a:ext cx="4984750" cy="4467225"/>
          </a:xfrm>
        </p:spPr>
        <p:txBody>
          <a:bodyPr/>
          <a:lstStyle/>
          <a:p>
            <a:pPr>
              <a:lnSpc>
                <a:spcPct val="90000"/>
              </a:lnSpc>
            </a:pPr>
            <a:r>
              <a:rPr lang="en-US"/>
              <a:t>As stated, Maintenance, including routine, periodic and rehabilitation maintenance activities form a range of activities which are deployed to best meet network needs. </a:t>
            </a:r>
          </a:p>
          <a:p>
            <a:pPr>
              <a:lnSpc>
                <a:spcPct val="90000"/>
              </a:lnSpc>
            </a:pPr>
            <a:endParaRPr lang="en-US"/>
          </a:p>
          <a:p>
            <a:pPr>
              <a:lnSpc>
                <a:spcPct val="90000"/>
              </a:lnSpc>
            </a:pPr>
            <a:r>
              <a:rPr lang="en-US"/>
              <a:t>In Australia this normally involves a substantial investment in preventative work to minimise future degradation, and costly interventions.</a:t>
            </a:r>
          </a:p>
          <a:p>
            <a:pPr>
              <a:lnSpc>
                <a:spcPct val="90000"/>
              </a:lnSpc>
            </a:pPr>
            <a:endParaRPr lang="en-US"/>
          </a:p>
          <a:p>
            <a:pPr>
              <a:lnSpc>
                <a:spcPct val="90000"/>
              </a:lnSpc>
            </a:pPr>
            <a:r>
              <a:rPr lang="en-US"/>
              <a:t>In addition to basic routine maintenance which must comply with specified standards, periodic surfacing treatments are key, and follow the Stitch in Time philosophy (see next slide).</a:t>
            </a:r>
          </a:p>
          <a:p>
            <a:pPr>
              <a:lnSpc>
                <a:spcPct val="90000"/>
              </a:lnSpc>
            </a:pPr>
            <a:endParaRPr lang="en-US"/>
          </a:p>
          <a:p>
            <a:pPr>
              <a:lnSpc>
                <a:spcPct val="90000"/>
              </a:lnSpc>
            </a:pPr>
            <a:r>
              <a:rPr lang="en-US"/>
              <a:t>This approaches allows surfacings to last in excess of 10 years, often more than 20 years, and for the life of a rehabilitation treatment to be well in excess of 40 years.  In Victoria, the average pavement life is 65 years.</a:t>
            </a:r>
          </a:p>
          <a:p>
            <a:pPr>
              <a:lnSpc>
                <a:spcPct val="90000"/>
              </a:lnSpc>
            </a:pPr>
            <a:endParaRPr lang="en-US"/>
          </a:p>
          <a:p>
            <a:pPr>
              <a:lnSpc>
                <a:spcPct val="90000"/>
              </a:lnSpc>
            </a:pPr>
            <a:r>
              <a:rPr lang="en-US"/>
              <a:t>This approaches delivers very high benefits, at reasonably low cost, whilst new work, or work deferred to when pavement renewal is necessary, is always marginal.</a:t>
            </a:r>
          </a:p>
          <a:p>
            <a:pPr>
              <a:lnSpc>
                <a:spcPct val="90000"/>
              </a:lnSpc>
            </a:pPr>
            <a:r>
              <a:rPr lang="en-US"/>
              <a:t>(Next Slide)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55C168-0F98-4881-9F26-CE6248A4AA4C}" type="slidenum">
              <a:rPr lang="en-US"/>
              <a:pPr/>
              <a:t>16</a:t>
            </a:fld>
            <a:endParaRPr lang="en-US"/>
          </a:p>
        </p:txBody>
      </p:sp>
      <p:sp>
        <p:nvSpPr>
          <p:cNvPr id="331778" name="Rectangle 2"/>
          <p:cNvSpPr>
            <a:spLocks noGrp="1" noRot="1" noChangeAspect="1" noChangeArrowheads="1" noTextEdit="1"/>
          </p:cNvSpPr>
          <p:nvPr>
            <p:ph type="sldImg"/>
          </p:nvPr>
        </p:nvSpPr>
        <p:spPr>
          <a:xfrm>
            <a:off x="919163" y="744538"/>
            <a:ext cx="4962525" cy="3722687"/>
          </a:xfrm>
          <a:ln/>
        </p:spPr>
      </p:sp>
      <p:sp>
        <p:nvSpPr>
          <p:cNvPr id="331779" name="Rectangle 3"/>
          <p:cNvSpPr>
            <a:spLocks noGrp="1" noChangeArrowheads="1"/>
          </p:cNvSpPr>
          <p:nvPr>
            <p:ph type="body" idx="1"/>
          </p:nvPr>
        </p:nvSpPr>
        <p:spPr/>
        <p:txBody>
          <a:bodyPr/>
          <a:lstStyle/>
          <a:p>
            <a:r>
              <a:rPr lang="en-US"/>
              <a:t>Let’s look at some benefits from real Australian studies</a:t>
            </a:r>
          </a:p>
          <a:p>
            <a:endParaRPr lang="en-US"/>
          </a:p>
          <a:p>
            <a:pPr lvl="2">
              <a:buFontTx/>
              <a:buChar char="•"/>
            </a:pPr>
            <a:r>
              <a:rPr lang="en-US"/>
              <a:t>Any surprises</a:t>
            </a:r>
          </a:p>
          <a:p>
            <a:pPr lvl="2">
              <a:buFontTx/>
              <a:buChar char="•"/>
            </a:pPr>
            <a:endParaRPr lang="en-US"/>
          </a:p>
          <a:p>
            <a:pPr lvl="2">
              <a:buFontTx/>
              <a:buChar char="•"/>
            </a:pPr>
            <a:r>
              <a:rPr lang="en-US"/>
              <a:t>Does it help confirm hunches</a:t>
            </a:r>
          </a:p>
          <a:p>
            <a:pPr lvl="2">
              <a:buFontTx/>
              <a:buChar char="•"/>
            </a:pPr>
            <a:endParaRPr lang="en-US"/>
          </a:p>
          <a:p>
            <a:pPr lvl="2"/>
            <a:endParaRPr lang="en-US"/>
          </a:p>
          <a:p>
            <a:r>
              <a:rPr lang="en-US"/>
              <a:t>Does Granny’s adage…..’A stitch in time….’ ring true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44538"/>
            <a:ext cx="4962525" cy="3722687"/>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total length of road network represented by all sub-national agencies participating in this review (the </a:t>
            </a:r>
            <a:r>
              <a:rPr lang="en-US" sz="1200" b="1" kern="1200" dirty="0" smtClean="0">
                <a:solidFill>
                  <a:schemeClr val="tx1"/>
                </a:solidFill>
                <a:latin typeface="+mn-lt"/>
                <a:ea typeface="+mn-ea"/>
                <a:cs typeface="+mn-cs"/>
              </a:rPr>
              <a:t>review network</a:t>
            </a:r>
            <a:r>
              <a:rPr lang="en-US" sz="1200" kern="1200" dirty="0" smtClean="0">
                <a:solidFill>
                  <a:schemeClr val="tx1"/>
                </a:solidFill>
                <a:latin typeface="+mn-lt"/>
                <a:ea typeface="+mn-ea"/>
                <a:cs typeface="+mn-cs"/>
              </a:rPr>
              <a:t>) is approximately 14,920 </a:t>
            </a:r>
            <a:r>
              <a:rPr lang="en-US" sz="1200" kern="1200" dirty="0" err="1" smtClean="0">
                <a:solidFill>
                  <a:schemeClr val="tx1"/>
                </a:solidFill>
                <a:latin typeface="+mn-lt"/>
                <a:ea typeface="+mn-ea"/>
                <a:cs typeface="+mn-cs"/>
              </a:rPr>
              <a:t>kilometres</a:t>
            </a:r>
            <a:r>
              <a:rPr lang="en-US" sz="1200" kern="1200" dirty="0" smtClean="0">
                <a:solidFill>
                  <a:schemeClr val="tx1"/>
                </a:solidFill>
                <a:latin typeface="+mn-lt"/>
                <a:ea typeface="+mn-ea"/>
                <a:cs typeface="+mn-cs"/>
              </a:rPr>
              <a:t>. The 8 kabupatens participating represented approximately 6,636 kilometers, while the 5 provinces represented approximately 8,284 kilometers of network maintained.</a:t>
            </a:r>
            <a:endParaRPr lang="en-AU" sz="1200" kern="1200" dirty="0" smtClean="0">
              <a:solidFill>
                <a:schemeClr val="tx1"/>
              </a:solidFill>
              <a:latin typeface="+mn-lt"/>
              <a:ea typeface="+mn-ea"/>
              <a:cs typeface="+mn-cs"/>
            </a:endParaRPr>
          </a:p>
          <a:p>
            <a:endParaRPr lang="en-AU" dirty="0" smtClean="0"/>
          </a:p>
          <a:p>
            <a:r>
              <a:rPr lang="en-US" sz="1200" kern="1200" dirty="0" smtClean="0">
                <a:solidFill>
                  <a:schemeClr val="tx1"/>
                </a:solidFill>
                <a:latin typeface="+mn-lt"/>
                <a:ea typeface="+mn-ea"/>
                <a:cs typeface="+mn-cs"/>
              </a:rPr>
              <a:t>Close to three-quarters of the networks subject to review have sealed surfacing, with most of the remainder being various paved but unsealed, or unpaved formed roads. Only 4% of the review networks have been reported as unformed or similar tracks.</a:t>
            </a:r>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Asphalt constitutes around half of the review network surfacing.</a:t>
            </a:r>
            <a:endParaRPr lang="en-AU" sz="1200" kern="1200" dirty="0" smtClean="0">
              <a:solidFill>
                <a:schemeClr val="tx1"/>
              </a:solidFill>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F20D5AB-BBA6-45F1-B658-C3CBD5721F50}" type="slidenum">
              <a:rPr lang="en-AU" smtClean="0"/>
              <a:pPr/>
              <a:t>22</a:t>
            </a:fld>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44538"/>
            <a:ext cx="4962525" cy="3722687"/>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Figure 2 shows that the kabupaten networks are predominantly unsealed, the exceptions being Bandung Kabupaten (West Java), Lombok Barat Kabupaten (NTB) and </a:t>
            </a:r>
            <a:r>
              <a:rPr lang="en-US" sz="1200" kern="1200" dirty="0" err="1" smtClean="0">
                <a:solidFill>
                  <a:schemeClr val="tx1"/>
                </a:solidFill>
                <a:latin typeface="+mn-lt"/>
                <a:ea typeface="+mn-ea"/>
                <a:cs typeface="+mn-cs"/>
              </a:rPr>
              <a:t>Tabanan</a:t>
            </a:r>
            <a:r>
              <a:rPr lang="en-US" sz="1200" kern="1200" dirty="0" smtClean="0">
                <a:solidFill>
                  <a:schemeClr val="tx1"/>
                </a:solidFill>
                <a:latin typeface="+mn-lt"/>
                <a:ea typeface="+mn-ea"/>
                <a:cs typeface="+mn-cs"/>
              </a:rPr>
              <a:t> Kabupaten (Bali). However, the kabupaten networks present a wide mix of surfacing types.</a:t>
            </a:r>
            <a:endParaRPr lang="en-AU"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Mamasa</a:t>
            </a:r>
            <a:r>
              <a:rPr lang="en-US" sz="1200" kern="1200" dirty="0" smtClean="0">
                <a:solidFill>
                  <a:schemeClr val="tx1"/>
                </a:solidFill>
                <a:latin typeface="+mn-lt"/>
                <a:ea typeface="+mn-ea"/>
                <a:cs typeface="+mn-cs"/>
              </a:rPr>
              <a:t> Kabupaten (West Sulawesi) presents the most undeveloped network, in terms of surfacing types, while Bandung Kabupaten (West Java) and </a:t>
            </a:r>
            <a:r>
              <a:rPr lang="en-US" sz="1200" kern="1200" dirty="0" err="1" smtClean="0">
                <a:solidFill>
                  <a:schemeClr val="tx1"/>
                </a:solidFill>
                <a:latin typeface="+mn-lt"/>
                <a:ea typeface="+mn-ea"/>
                <a:cs typeface="+mn-cs"/>
              </a:rPr>
              <a:t>Tabanan</a:t>
            </a:r>
            <a:r>
              <a:rPr lang="en-US" sz="1200" kern="1200" dirty="0" smtClean="0">
                <a:solidFill>
                  <a:schemeClr val="tx1"/>
                </a:solidFill>
                <a:latin typeface="+mn-lt"/>
                <a:ea typeface="+mn-ea"/>
                <a:cs typeface="+mn-cs"/>
              </a:rPr>
              <a:t> Kabupaten (Bali) present almost fully developed, sealed networks.</a:t>
            </a:r>
            <a:endParaRPr lang="en-AU" sz="1200" kern="1200" dirty="0" smtClean="0">
              <a:solidFill>
                <a:schemeClr val="tx1"/>
              </a:solidFill>
              <a:latin typeface="+mn-lt"/>
              <a:ea typeface="+mn-ea"/>
              <a:cs typeface="+mn-cs"/>
            </a:endParaRPr>
          </a:p>
          <a:p>
            <a:endParaRPr lang="en-AU" dirty="0" smtClean="0"/>
          </a:p>
          <a:p>
            <a:endParaRPr lang="en-AU"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Figure 3 - Proportions of surface type for review provinces</a:t>
            </a:r>
            <a:endParaRPr lang="en-AU" sz="1200" b="1"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Figure 3 shows that the provincial networks are predominantly sealed, the exception being West Sulawesi Province, which is approximately 25% sealed.</a:t>
            </a:r>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West Sulawesi therefore presents as the most undeveloped of the review networks. West Java, Central Java and Bali Provinces are essentially fully sealed networks, and would require different maintenance treatments and priorities from those needed in West Sulawesi and West Nusa Tenggara.</a:t>
            </a:r>
            <a:endParaRPr lang="en-AU" sz="1200" kern="1200" dirty="0" smtClean="0">
              <a:solidFill>
                <a:schemeClr val="tx1"/>
              </a:solidFill>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F20D5AB-BBA6-45F1-B658-C3CBD5721F50}" type="slidenum">
              <a:rPr lang="en-AU" smtClean="0"/>
              <a:pPr/>
              <a:t>23</a:t>
            </a:fld>
            <a:endParaRPr lang="en-A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44538"/>
            <a:ext cx="4962525" cy="3722687"/>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Figure 2 shows that the kabupaten networks are predominantly unsealed, the exceptions being Bandung Kabupaten (West Java), Lombok Barat Kabupaten (NTB) and </a:t>
            </a:r>
            <a:r>
              <a:rPr lang="en-US" sz="1200" kern="1200" dirty="0" err="1" smtClean="0">
                <a:solidFill>
                  <a:schemeClr val="tx1"/>
                </a:solidFill>
                <a:latin typeface="+mn-lt"/>
                <a:ea typeface="+mn-ea"/>
                <a:cs typeface="+mn-cs"/>
              </a:rPr>
              <a:t>Tabanan</a:t>
            </a:r>
            <a:r>
              <a:rPr lang="en-US" sz="1200" kern="1200" dirty="0" smtClean="0">
                <a:solidFill>
                  <a:schemeClr val="tx1"/>
                </a:solidFill>
                <a:latin typeface="+mn-lt"/>
                <a:ea typeface="+mn-ea"/>
                <a:cs typeface="+mn-cs"/>
              </a:rPr>
              <a:t> Kabupaten (Bali). However, the kabupaten networks present a wide mix of surfacing types.</a:t>
            </a:r>
            <a:endParaRPr lang="en-AU"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Mamasa</a:t>
            </a:r>
            <a:r>
              <a:rPr lang="en-US" sz="1200" kern="1200" dirty="0" smtClean="0">
                <a:solidFill>
                  <a:schemeClr val="tx1"/>
                </a:solidFill>
                <a:latin typeface="+mn-lt"/>
                <a:ea typeface="+mn-ea"/>
                <a:cs typeface="+mn-cs"/>
              </a:rPr>
              <a:t> Kabupaten (West Sulawesi) presents the most undeveloped network, in terms of surfacing types, while Bandung Kabupaten (West Java) and </a:t>
            </a:r>
            <a:r>
              <a:rPr lang="en-US" sz="1200" kern="1200" dirty="0" err="1" smtClean="0">
                <a:solidFill>
                  <a:schemeClr val="tx1"/>
                </a:solidFill>
                <a:latin typeface="+mn-lt"/>
                <a:ea typeface="+mn-ea"/>
                <a:cs typeface="+mn-cs"/>
              </a:rPr>
              <a:t>Tabanan</a:t>
            </a:r>
            <a:r>
              <a:rPr lang="en-US" sz="1200" kern="1200" dirty="0" smtClean="0">
                <a:solidFill>
                  <a:schemeClr val="tx1"/>
                </a:solidFill>
                <a:latin typeface="+mn-lt"/>
                <a:ea typeface="+mn-ea"/>
                <a:cs typeface="+mn-cs"/>
              </a:rPr>
              <a:t> Kabupaten (Bali) present almost fully developed, sealed networks.</a:t>
            </a:r>
            <a:endParaRPr lang="en-AU" sz="1200" kern="1200" dirty="0" smtClean="0">
              <a:solidFill>
                <a:schemeClr val="tx1"/>
              </a:solidFill>
              <a:latin typeface="+mn-lt"/>
              <a:ea typeface="+mn-ea"/>
              <a:cs typeface="+mn-cs"/>
            </a:endParaRPr>
          </a:p>
          <a:p>
            <a:endParaRPr lang="en-AU" dirty="0" smtClean="0"/>
          </a:p>
          <a:p>
            <a:endParaRPr lang="en-AU"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Figure 3 - Proportions of surface type for review provinces</a:t>
            </a:r>
            <a:endParaRPr lang="en-AU" sz="1200" b="1"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Figure 3 shows that the provincial networks are predominantly sealed, the exception being West Sulawesi Province, which is approximately 25% sealed.</a:t>
            </a:r>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West Sulawesi therefore presents as the most undeveloped of the review networks. West Java, Central Java and Bali Provinces are essentially fully sealed networks, and would require different maintenance treatments and priorities from those needed in West Sulawesi and West Nusa Tenggara.</a:t>
            </a:r>
            <a:endParaRPr lang="en-AU" sz="1200" kern="1200" dirty="0" smtClean="0">
              <a:solidFill>
                <a:schemeClr val="tx1"/>
              </a:solidFill>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F20D5AB-BBA6-45F1-B658-C3CBD5721F50}" type="slidenum">
              <a:rPr lang="en-AU" smtClean="0"/>
              <a:pPr/>
              <a:t>24</a:t>
            </a:fld>
            <a:endParaRPr lang="en-A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44538"/>
            <a:ext cx="4962525" cy="3722687"/>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Figure 4 shows the Funding Demand/Supply ratios for review agencies.  High ratio values (greater than 1) indicate that funding demand exceeds supply, implying that maintenance needs are not being fully met each year, and that a maintenance backlog exists. Ratio values less than 1 indicate that the expenditure level is higher than known maintenance needs. This can occur if unpredictable emergent expenditure is required or if expenditure budget is being inefficiently allocated.</a:t>
            </a:r>
          </a:p>
          <a:p>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both years, routine maintenance funding needs of the review kabupatens are 17 to 22 times current expenditure, while in provinces the ratio is approximately 1.5 to 2.5. This confirms the general observation made by many that routine maintenance in kabupatens occurs at infrequent and insufficient levels.</a:t>
            </a:r>
          </a:p>
          <a:p>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Similar, but less dramatic ratio comparisons exist for periodic maintenance in kabupatens (ratios 8 to 10) and provinces (ratios 3 to 4).</a:t>
            </a:r>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For reconstruction and overlays in review provinces, it appears that actual expenditure exceeds the maintenance need, which may be an indication of </a:t>
            </a:r>
            <a:r>
              <a:rPr lang="en-US" sz="1200" kern="1200" dirty="0" err="1" smtClean="0">
                <a:solidFill>
                  <a:schemeClr val="tx1"/>
                </a:solidFill>
                <a:latin typeface="+mn-lt"/>
                <a:ea typeface="+mn-ea"/>
                <a:cs typeface="+mn-cs"/>
              </a:rPr>
              <a:t>allocative</a:t>
            </a:r>
            <a:r>
              <a:rPr lang="en-US" sz="1200" kern="1200" dirty="0" smtClean="0">
                <a:solidFill>
                  <a:schemeClr val="tx1"/>
                </a:solidFill>
                <a:latin typeface="+mn-lt"/>
                <a:ea typeface="+mn-ea"/>
                <a:cs typeface="+mn-cs"/>
              </a:rPr>
              <a:t> inefficiency.</a:t>
            </a:r>
          </a:p>
          <a:p>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For all maintenance activity considered together, the Funding Demand/Supply Ratios – in the range 3 to 6 – are at levels where there is some possibility that maintenance backlogs could be substantially reduced or eliminated if a disciplined and systematic medium term commitment for maintenance prioritization and management is made by the national and sub-national administrations.</a:t>
            </a:r>
            <a:endParaRPr lang="en-AU" sz="1200" kern="1200" dirty="0" smtClean="0">
              <a:solidFill>
                <a:schemeClr val="tx1"/>
              </a:solidFill>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F20D5AB-BBA6-45F1-B658-C3CBD5721F50}" type="slidenum">
              <a:rPr lang="en-AU" smtClean="0"/>
              <a:pPr/>
              <a:t>27</a:t>
            </a:fld>
            <a:endParaRPr lang="en-A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44538"/>
            <a:ext cx="4962525" cy="3722687"/>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Figure 4 shows the Funding Demand/Supply ratios for review agencies.  High ratio values (greater than 1) indicate that funding demand exceeds supply, implying that maintenance needs are not being fully met each year, and that a maintenance backlog exists. Ratio values less than 1 indicate that the expenditure level is higher than known maintenance needs. This can occur if unpredictable emergent expenditure is required or if expenditure budget is being inefficiently allocated.</a:t>
            </a:r>
          </a:p>
          <a:p>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both years, routine maintenance funding needs of the review kabupatens are 17 to 22 times current expenditure, while in provinces the ratio is approximately 1.5 to 2.5. This confirms the general observation made by many that routine maintenance in kabupatens occurs at infrequent and insufficient levels.</a:t>
            </a:r>
          </a:p>
          <a:p>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Similar, but less dramatic ratio comparisons exist for periodic maintenance in kabupatens (ratios 8 to 10) and provinces (ratios 3 to 4).</a:t>
            </a:r>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For reconstruction and overlays in review provinces, it appears that actual expenditure exceeds the maintenance need, which may be an indication of </a:t>
            </a:r>
            <a:r>
              <a:rPr lang="en-US" sz="1200" kern="1200" dirty="0" err="1" smtClean="0">
                <a:solidFill>
                  <a:schemeClr val="tx1"/>
                </a:solidFill>
                <a:latin typeface="+mn-lt"/>
                <a:ea typeface="+mn-ea"/>
                <a:cs typeface="+mn-cs"/>
              </a:rPr>
              <a:t>allocative</a:t>
            </a:r>
            <a:r>
              <a:rPr lang="en-US" sz="1200" kern="1200" dirty="0" smtClean="0">
                <a:solidFill>
                  <a:schemeClr val="tx1"/>
                </a:solidFill>
                <a:latin typeface="+mn-lt"/>
                <a:ea typeface="+mn-ea"/>
                <a:cs typeface="+mn-cs"/>
              </a:rPr>
              <a:t> inefficiency.</a:t>
            </a:r>
          </a:p>
          <a:p>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For all maintenance activity considered together, the Funding Demand/Supply Ratios – in the range 3 to 6 – are at levels where there is some possibility that maintenance backlogs could be substantially reduced or eliminated if a disciplined and systematic medium term commitment for maintenance prioritization and management is made by the national and sub-national administrations.</a:t>
            </a:r>
            <a:endParaRPr lang="en-AU" sz="1200" kern="1200" dirty="0" smtClean="0">
              <a:solidFill>
                <a:schemeClr val="tx1"/>
              </a:solidFill>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F20D5AB-BBA6-45F1-B658-C3CBD5721F50}" type="slidenum">
              <a:rPr lang="en-AU" smtClean="0"/>
              <a:pPr/>
              <a:t>28</a:t>
            </a:fld>
            <a:endParaRPr lang="en-A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44538"/>
            <a:ext cx="4962525" cy="3722687"/>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Figure 4 shows the Funding Demand/Supply ratios for review agencies.  High ratio values (greater than 1) indicate that funding demand exceeds supply, implying that maintenance needs are not being fully met each year, and that a maintenance backlog exists. Ratio values less than 1 indicate that the expenditure level is higher than known maintenance needs. This can occur if unpredictable emergent expenditure is required or if expenditure budget is being inefficiently allocated.</a:t>
            </a:r>
          </a:p>
          <a:p>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both years, routine maintenance funding needs of the review kabupatens are 17 to 22 times current expenditure, while in provinces the ratio is approximately 1.5 to 2.5. This confirms the general observation made by many that routine maintenance in kabupatens occurs at infrequent and insufficient levels.</a:t>
            </a:r>
          </a:p>
          <a:p>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Similar, but less dramatic ratio comparisons exist for periodic maintenance in kabupatens (ratios 8 to 10) and provinces (ratios 3 to 4).</a:t>
            </a:r>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For reconstruction and overlays in review provinces, it appears that actual expenditure exceeds the maintenance need, which may be an indication of </a:t>
            </a:r>
            <a:r>
              <a:rPr lang="en-US" sz="1200" kern="1200" dirty="0" err="1" smtClean="0">
                <a:solidFill>
                  <a:schemeClr val="tx1"/>
                </a:solidFill>
                <a:latin typeface="+mn-lt"/>
                <a:ea typeface="+mn-ea"/>
                <a:cs typeface="+mn-cs"/>
              </a:rPr>
              <a:t>allocative</a:t>
            </a:r>
            <a:r>
              <a:rPr lang="en-US" sz="1200" kern="1200" dirty="0" smtClean="0">
                <a:solidFill>
                  <a:schemeClr val="tx1"/>
                </a:solidFill>
                <a:latin typeface="+mn-lt"/>
                <a:ea typeface="+mn-ea"/>
                <a:cs typeface="+mn-cs"/>
              </a:rPr>
              <a:t> inefficiency.</a:t>
            </a:r>
          </a:p>
          <a:p>
            <a:endParaRPr lang="en-AU"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For all maintenance activity considered together, the Funding Demand/Supply Ratios – in the range 3 to 6 – are at levels where there is some possibility that maintenance backlogs could be substantially reduced or eliminated if a disciplined and systematic medium term commitment for maintenance prioritization and management is made by the national and sub-national administrations.</a:t>
            </a:r>
            <a:endParaRPr lang="en-AU" sz="1200" kern="1200" dirty="0" smtClean="0">
              <a:solidFill>
                <a:schemeClr val="tx1"/>
              </a:solidFill>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F20D5AB-BBA6-45F1-B658-C3CBD5721F50}" type="slidenum">
              <a:rPr lang="en-AU" smtClean="0"/>
              <a:pPr/>
              <a:t>29</a:t>
            </a:fld>
            <a:endParaRPr lang="en-A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8557DB-7644-49C3-A5F6-AEB56F0D0008}" type="slidenum">
              <a:rPr lang="en-US"/>
              <a:pPr/>
              <a:t>30</a:t>
            </a:fld>
            <a:endParaRPr lang="en-US"/>
          </a:p>
        </p:txBody>
      </p:sp>
      <p:sp>
        <p:nvSpPr>
          <p:cNvPr id="230402" name="Rectangle 2"/>
          <p:cNvSpPr>
            <a:spLocks noGrp="1" noRot="1" noChangeAspect="1" noChangeArrowheads="1" noTextEdit="1"/>
          </p:cNvSpPr>
          <p:nvPr>
            <p:ph type="sldImg"/>
          </p:nvPr>
        </p:nvSpPr>
        <p:spPr>
          <a:xfrm>
            <a:off x="919163" y="744538"/>
            <a:ext cx="4962525" cy="3722687"/>
          </a:xfrm>
          <a:ln/>
        </p:spPr>
      </p:sp>
      <p:sp>
        <p:nvSpPr>
          <p:cNvPr id="230403" name="Rectangle 3"/>
          <p:cNvSpPr>
            <a:spLocks noGrp="1" noChangeArrowheads="1"/>
          </p:cNvSpPr>
          <p:nvPr>
            <p:ph type="body" idx="1"/>
          </p:nvPr>
        </p:nvSpPr>
        <p:spPr/>
        <p:txBody>
          <a:bodyPr/>
          <a:lstStyle/>
          <a:p>
            <a:r>
              <a:rPr lang="en-US"/>
              <a:t>We have also developed a Local Roads Management tool which is undergoing trials in Indonesia and Australia.</a:t>
            </a:r>
          </a:p>
          <a:p>
            <a:endParaRPr lang="en-US"/>
          </a:p>
          <a:p>
            <a:r>
              <a:rPr lang="en-US"/>
              <a:t>It includes simple data needs, treatment rules and simplified predictive models.</a:t>
            </a:r>
          </a:p>
          <a:p>
            <a:endParaRPr lang="en-US"/>
          </a:p>
          <a:p>
            <a:r>
              <a:rPr lang="en-US"/>
              <a:t>Decision rules can be engineering based, or include economic viability and prioritisation or social based priority ranking, e.g costs per head of population for a given road standard.</a:t>
            </a:r>
          </a:p>
          <a:p>
            <a:endParaRPr lang="en-US"/>
          </a:p>
          <a:p>
            <a:r>
              <a:rPr lang="en-US"/>
              <a:t>The tool is spreadsheet based and can be configured to meet local needs.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884A47-8081-410B-9846-41186A364EE3}" type="slidenum">
              <a:rPr lang="en-US"/>
              <a:pPr/>
              <a:t>32</a:t>
            </a:fld>
            <a:endParaRPr lang="en-US"/>
          </a:p>
        </p:txBody>
      </p:sp>
      <p:sp>
        <p:nvSpPr>
          <p:cNvPr id="335874" name="Rectangle 2"/>
          <p:cNvSpPr>
            <a:spLocks noGrp="1" noRot="1" noChangeAspect="1" noChangeArrowheads="1" noTextEdit="1"/>
          </p:cNvSpPr>
          <p:nvPr>
            <p:ph type="sldImg"/>
          </p:nvPr>
        </p:nvSpPr>
        <p:spPr>
          <a:xfrm>
            <a:off x="919163" y="744538"/>
            <a:ext cx="4962525" cy="3722687"/>
          </a:xfrm>
          <a:ln/>
        </p:spPr>
      </p:sp>
      <p:sp>
        <p:nvSpPr>
          <p:cNvPr id="335875" name="Rectangle 3"/>
          <p:cNvSpPr>
            <a:spLocks noGrp="1" noChangeArrowheads="1"/>
          </p:cNvSpPr>
          <p:nvPr>
            <p:ph type="body" idx="1"/>
          </p:nvPr>
        </p:nvSpPr>
        <p:spPr>
          <a:xfrm>
            <a:off x="679768" y="4715153"/>
            <a:ext cx="5438140" cy="4466987"/>
          </a:xfrm>
        </p:spPr>
        <p:txBody>
          <a:bodyPr/>
          <a:lstStyle/>
          <a:p>
            <a:r>
              <a:rPr lang="en-US"/>
              <a:t>There is clearly much we can do, let’s dwell on these then conclude:</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Finally, …..</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42910" y="2571744"/>
            <a:ext cx="7772400" cy="1143000"/>
          </a:xfrm>
        </p:spPr>
        <p:txBody>
          <a:bodyPr/>
          <a:lstStyle>
            <a:lvl1pPr algn="ctr">
              <a:defRPr sz="3600"/>
            </a:lvl1pPr>
          </a:lstStyle>
          <a:p>
            <a:r>
              <a:rPr lang="en-AU"/>
              <a:t>Click to edit Master title style</a:t>
            </a:r>
          </a:p>
        </p:txBody>
      </p:sp>
      <p:sp>
        <p:nvSpPr>
          <p:cNvPr id="5123" name="Rectangle 3"/>
          <p:cNvSpPr>
            <a:spLocks noGrp="1" noChangeArrowheads="1"/>
          </p:cNvSpPr>
          <p:nvPr>
            <p:ph type="subTitle" idx="1"/>
          </p:nvPr>
        </p:nvSpPr>
        <p:spPr>
          <a:xfrm>
            <a:off x="790575" y="4149725"/>
            <a:ext cx="7561263" cy="574675"/>
          </a:xfrm>
        </p:spPr>
        <p:txBody>
          <a:bodyPr/>
          <a:lstStyle>
            <a:lvl1pPr marL="0" indent="0" algn="ctr">
              <a:buFontTx/>
              <a:buNone/>
              <a:defRPr i="1">
                <a:latin typeface="Arial Narrow" pitchFamily="34" charset="0"/>
              </a:defRPr>
            </a:lvl1pPr>
          </a:lstStyle>
          <a:p>
            <a:r>
              <a:rPr lang="en-AU"/>
              <a:t>Click to edit Master subtitle style</a:t>
            </a:r>
          </a:p>
        </p:txBody>
      </p:sp>
      <p:sp>
        <p:nvSpPr>
          <p:cNvPr id="5129" name="Rectangle 9"/>
          <p:cNvSpPr>
            <a:spLocks noGrp="1" noChangeArrowheads="1"/>
          </p:cNvSpPr>
          <p:nvPr>
            <p:ph type="ftr" sz="quarter" idx="3"/>
          </p:nvPr>
        </p:nvSpPr>
        <p:spPr>
          <a:xfrm>
            <a:off x="0" y="6062663"/>
            <a:ext cx="9144000" cy="246062"/>
          </a:xfrm>
        </p:spPr>
        <p:txBody>
          <a:bodyPr/>
          <a:lstStyle>
            <a:lvl1pPr algn="ctr">
              <a:tabLst>
                <a:tab pos="8794750" algn="r"/>
              </a:tabLst>
              <a:defRPr b="1">
                <a:solidFill>
                  <a:srgbClr val="003399"/>
                </a:solidFill>
              </a:defRPr>
            </a:lvl1pPr>
          </a:lstStyle>
          <a:p>
            <a:r>
              <a:rPr lang="en-AU"/>
              <a:t>www.arrb.com.au	</a:t>
            </a:r>
            <a:r>
              <a:rPr lang="en-AU">
                <a:solidFill>
                  <a:srgbClr val="B2B2B2"/>
                </a:solidFill>
              </a:rPr>
              <a:t>Advancing safety and efficiency in transport through knowledge</a:t>
            </a:r>
          </a:p>
        </p:txBody>
      </p:sp>
      <p:sp>
        <p:nvSpPr>
          <p:cNvPr id="5135" name="Rectangle 15"/>
          <p:cNvSpPr>
            <a:spLocks noChangeArrowheads="1"/>
          </p:cNvSpPr>
          <p:nvPr/>
        </p:nvSpPr>
        <p:spPr bwMode="auto">
          <a:xfrm>
            <a:off x="0" y="0"/>
            <a:ext cx="9144000" cy="188913"/>
          </a:xfrm>
          <a:prstGeom prst="rect">
            <a:avLst/>
          </a:prstGeom>
          <a:gradFill rotWithShape="1">
            <a:gsLst>
              <a:gs pos="0">
                <a:schemeClr val="accent2"/>
              </a:gs>
              <a:gs pos="100000">
                <a:srgbClr val="FFFFFF"/>
              </a:gs>
            </a:gsLst>
            <a:lin ang="0" scaled="1"/>
          </a:gradFill>
          <a:ln w="9525">
            <a:noFill/>
            <a:miter lim="800000"/>
            <a:headEnd/>
            <a:tailEnd/>
          </a:ln>
          <a:effectLst/>
        </p:spPr>
        <p:txBody>
          <a:bodyPr wrap="none" anchor="ctr"/>
          <a:lstStyle/>
          <a:p>
            <a:endParaRPr lang="en-US"/>
          </a:p>
        </p:txBody>
      </p:sp>
      <p:pic>
        <p:nvPicPr>
          <p:cNvPr id="5139" name="Picture 19" descr="ARRB-grp"/>
          <p:cNvPicPr>
            <a:picLocks noChangeAspect="1" noChangeArrowheads="1"/>
          </p:cNvPicPr>
          <p:nvPr/>
        </p:nvPicPr>
        <p:blipFill>
          <a:blip r:embed="rId2" cstate="print"/>
          <a:srcRect/>
          <a:stretch>
            <a:fillRect/>
          </a:stretch>
        </p:blipFill>
        <p:spPr bwMode="auto">
          <a:xfrm>
            <a:off x="3671888" y="4962525"/>
            <a:ext cx="1836737" cy="842963"/>
          </a:xfrm>
          <a:prstGeom prst="rect">
            <a:avLst/>
          </a:prstGeom>
          <a:noFill/>
        </p:spPr>
      </p:pic>
      <p:sp>
        <p:nvSpPr>
          <p:cNvPr id="5142" name="Rectangle 22"/>
          <p:cNvSpPr>
            <a:spLocks noChangeArrowheads="1"/>
          </p:cNvSpPr>
          <p:nvPr/>
        </p:nvSpPr>
        <p:spPr bwMode="auto">
          <a:xfrm>
            <a:off x="0" y="6381750"/>
            <a:ext cx="9144000" cy="476250"/>
          </a:xfrm>
          <a:prstGeom prst="rect">
            <a:avLst/>
          </a:prstGeom>
          <a:solidFill>
            <a:srgbClr val="190D57"/>
          </a:solidFill>
          <a:ln w="9525">
            <a:noFill/>
            <a:miter lim="800000"/>
            <a:headEnd/>
            <a:tailEnd/>
          </a:ln>
          <a:effectLst/>
        </p:spPr>
        <p:txBody>
          <a:bodyPr wrap="none" anchor="ctr"/>
          <a:lstStyle/>
          <a:p>
            <a:r>
              <a:rPr lang="en-AU" sz="2400">
                <a:solidFill>
                  <a:schemeClr val="bg1"/>
                </a:solidFill>
              </a:rPr>
              <a:t>research  |  consulting  |  technology</a:t>
            </a:r>
          </a:p>
        </p:txBody>
      </p:sp>
      <p:pic>
        <p:nvPicPr>
          <p:cNvPr id="1026" name="Picture 2" descr="gtkp_vertical_rgb_72dpi"/>
          <p:cNvPicPr>
            <a:picLocks noChangeAspect="1" noChangeArrowheads="1"/>
          </p:cNvPicPr>
          <p:nvPr userDrawn="1"/>
        </p:nvPicPr>
        <p:blipFill>
          <a:blip r:embed="rId3"/>
          <a:srcRect/>
          <a:stretch>
            <a:fillRect/>
          </a:stretch>
        </p:blipFill>
        <p:spPr bwMode="auto">
          <a:xfrm>
            <a:off x="571472" y="428604"/>
            <a:ext cx="1543597" cy="1071570"/>
          </a:xfrm>
          <a:prstGeom prst="rect">
            <a:avLst/>
          </a:prstGeom>
          <a:noFill/>
          <a:ln w="9525">
            <a:noFill/>
            <a:miter lim="800000"/>
            <a:headEnd/>
            <a:tailEnd/>
          </a:ln>
        </p:spPr>
      </p:pic>
      <p:pic>
        <p:nvPicPr>
          <p:cNvPr id="1027" name="Picture 3" descr="logo"/>
          <p:cNvPicPr>
            <a:picLocks noChangeAspect="1" noChangeArrowheads="1"/>
          </p:cNvPicPr>
          <p:nvPr userDrawn="1"/>
        </p:nvPicPr>
        <p:blipFill>
          <a:blip r:embed="rId4" cstate="print"/>
          <a:srcRect/>
          <a:stretch>
            <a:fillRect/>
          </a:stretch>
        </p:blipFill>
        <p:spPr bwMode="auto">
          <a:xfrm>
            <a:off x="4000496" y="429174"/>
            <a:ext cx="1143008" cy="1133884"/>
          </a:xfrm>
          <a:prstGeom prst="rect">
            <a:avLst/>
          </a:prstGeom>
          <a:noFill/>
        </p:spPr>
      </p:pic>
      <p:pic>
        <p:nvPicPr>
          <p:cNvPr id="1028" name="Picture 4"/>
          <p:cNvPicPr>
            <a:picLocks noChangeAspect="1" noChangeArrowheads="1"/>
          </p:cNvPicPr>
          <p:nvPr userDrawn="1"/>
        </p:nvPicPr>
        <p:blipFill>
          <a:blip r:embed="rId5" cstate="print">
            <a:clrChange>
              <a:clrFrom>
                <a:srgbClr val="FFFFFF"/>
              </a:clrFrom>
              <a:clrTo>
                <a:srgbClr val="FFFFFF">
                  <a:alpha val="0"/>
                </a:srgbClr>
              </a:clrTo>
            </a:clrChange>
          </a:blip>
          <a:srcRect/>
          <a:stretch>
            <a:fillRect/>
          </a:stretch>
        </p:blipFill>
        <p:spPr bwMode="auto">
          <a:xfrm>
            <a:off x="7500958" y="428604"/>
            <a:ext cx="782639" cy="1128050"/>
          </a:xfrm>
          <a:prstGeom prst="rect">
            <a:avLst/>
          </a:prstGeom>
          <a:noFill/>
          <a:ln w="9525" algn="in">
            <a:noFill/>
            <a:miter lim="800000"/>
            <a:headEnd/>
            <a:tailEnd/>
          </a:ln>
          <a:effectLst/>
        </p:spPr>
      </p:pic>
      <p:sp>
        <p:nvSpPr>
          <p:cNvPr id="11" name="Rectangle 3"/>
          <p:cNvSpPr txBox="1">
            <a:spLocks noChangeArrowheads="1"/>
          </p:cNvSpPr>
          <p:nvPr userDrawn="1"/>
        </p:nvSpPr>
        <p:spPr bwMode="auto">
          <a:xfrm>
            <a:off x="785786" y="1785926"/>
            <a:ext cx="7561263" cy="574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ctr">
              <a:buFontTx/>
              <a:buNone/>
              <a:defRPr i="1">
                <a:latin typeface="Arial Narrow" pitchFamily="34" charset="0"/>
              </a:defRPr>
            </a:lvl1pPr>
          </a:lstStyle>
          <a:p>
            <a:pPr marL="0" marR="0" lvl="0" indent="0" algn="ctr" defTabSz="914400" rtl="0" eaLnBrk="0" fontAlgn="base" latinLnBrk="0" hangingPunct="0">
              <a:lnSpc>
                <a:spcPct val="100000"/>
              </a:lnSpc>
              <a:spcBef>
                <a:spcPct val="20000"/>
              </a:spcBef>
              <a:spcAft>
                <a:spcPct val="0"/>
              </a:spcAft>
              <a:buClr>
                <a:schemeClr val="accent2"/>
              </a:buClr>
              <a:buSzTx/>
              <a:buFontTx/>
              <a:buNone/>
              <a:tabLst/>
              <a:defRPr/>
            </a:pPr>
            <a:r>
              <a:rPr kumimoji="0" lang="en-AU" sz="2200" b="0" i="1" u="none" strike="noStrike" kern="0" cap="none" spc="0" normalizeH="0" baseline="0" noProof="0" dirty="0" smtClean="0">
                <a:ln>
                  <a:noFill/>
                </a:ln>
                <a:solidFill>
                  <a:schemeClr val="tx1"/>
                </a:solidFill>
                <a:effectLst/>
                <a:uLnTx/>
                <a:uFillTx/>
                <a:latin typeface="Arial Narrow" pitchFamily="34" charset="0"/>
                <a:ea typeface="+mn-ea"/>
                <a:cs typeface="+mn-cs"/>
              </a:rPr>
              <a:t>2nd International Convention on Rural Roads</a:t>
            </a:r>
            <a:endParaRPr kumimoji="0" lang="en-AU" sz="2200" b="0" i="1" u="none" strike="noStrike" kern="0" cap="none" spc="0" normalizeH="0" baseline="0" noProof="0" dirty="0">
              <a:ln>
                <a:noFill/>
              </a:ln>
              <a:solidFill>
                <a:schemeClr val="tx1"/>
              </a:solidFill>
              <a:effectLst/>
              <a:uLnTx/>
              <a:uFillTx/>
              <a:latin typeface="Arial Narrow" pitchFamily="34" charset="0"/>
              <a:ea typeface="+mn-ea"/>
              <a:cs typeface="+mn-cs"/>
            </a:endParaRPr>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0DC323E-CDED-4B6D-BF31-D560103DC68F}" type="datetime3">
              <a:rPr lang="en-AU"/>
              <a:pPr/>
              <a:t>17 October, 2010</a:t>
            </a:fld>
            <a:endParaRPr lang="en-AU"/>
          </a:p>
        </p:txBody>
      </p:sp>
      <p:sp>
        <p:nvSpPr>
          <p:cNvPr id="5" name="Footer Placeholder 4"/>
          <p:cNvSpPr>
            <a:spLocks noGrp="1"/>
          </p:cNvSpPr>
          <p:nvPr>
            <p:ph type="ftr" sz="quarter" idx="11"/>
          </p:nvPr>
        </p:nvSpPr>
        <p:spPr/>
        <p:txBody>
          <a:bodyPr/>
          <a:lstStyle>
            <a:lvl1pPr>
              <a:defRPr/>
            </a:lvl1pPr>
          </a:lstStyle>
          <a:p>
            <a:r>
              <a:rPr lang="en-AU"/>
              <a:t>www.arrb.com.au	Advancing safety and efficiency in transport through knowledge </a:t>
            </a:r>
          </a:p>
        </p:txBody>
      </p:sp>
      <p:sp>
        <p:nvSpPr>
          <p:cNvPr id="6" name="Slide Number Placeholder 5"/>
          <p:cNvSpPr>
            <a:spLocks noGrp="1"/>
          </p:cNvSpPr>
          <p:nvPr>
            <p:ph type="sldNum" sz="quarter" idx="12"/>
          </p:nvPr>
        </p:nvSpPr>
        <p:spPr/>
        <p:txBody>
          <a:bodyPr/>
          <a:lstStyle>
            <a:lvl1pPr>
              <a:defRPr/>
            </a:lvl1pPr>
          </a:lstStyle>
          <a:p>
            <a:fld id="{CFE859FF-4F63-4404-8435-E03F6BC09438}" type="slidenum">
              <a:rPr lang="en-AU"/>
              <a:pPr/>
              <a:t>‹#›</a:t>
            </a:fld>
            <a:endParaRPr lang="en-A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95478D1D-3F43-4410-AE31-53132C64FDAB}" type="datetime3">
              <a:rPr lang="en-AU"/>
              <a:pPr/>
              <a:t>17 October, 2010</a:t>
            </a:fld>
            <a:endParaRPr lang="en-AU"/>
          </a:p>
        </p:txBody>
      </p:sp>
      <p:sp>
        <p:nvSpPr>
          <p:cNvPr id="5" name="Footer Placeholder 4"/>
          <p:cNvSpPr>
            <a:spLocks noGrp="1"/>
          </p:cNvSpPr>
          <p:nvPr>
            <p:ph type="ftr" sz="quarter" idx="11"/>
          </p:nvPr>
        </p:nvSpPr>
        <p:spPr/>
        <p:txBody>
          <a:bodyPr/>
          <a:lstStyle>
            <a:lvl1pPr>
              <a:defRPr/>
            </a:lvl1pPr>
          </a:lstStyle>
          <a:p>
            <a:r>
              <a:rPr lang="en-AU"/>
              <a:t>www.arrb.com.au	Advancing safety and efficiency in transport through knowledge </a:t>
            </a:r>
          </a:p>
        </p:txBody>
      </p:sp>
      <p:sp>
        <p:nvSpPr>
          <p:cNvPr id="6" name="Slide Number Placeholder 5"/>
          <p:cNvSpPr>
            <a:spLocks noGrp="1"/>
          </p:cNvSpPr>
          <p:nvPr>
            <p:ph type="sldNum" sz="quarter" idx="12"/>
          </p:nvPr>
        </p:nvSpPr>
        <p:spPr/>
        <p:txBody>
          <a:bodyPr/>
          <a:lstStyle>
            <a:lvl1pPr>
              <a:defRPr/>
            </a:lvl1pPr>
          </a:lstStyle>
          <a:p>
            <a:fld id="{280CCC5B-A761-405E-B54F-7B3486FB09B7}" type="slidenum">
              <a:rPr lang="en-AU"/>
              <a:pPr/>
              <a:t>‹#›</a:t>
            </a:fld>
            <a:endParaRPr lang="en-AU"/>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16113"/>
            <a:ext cx="3810000" cy="39608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16113"/>
            <a:ext cx="3810000" cy="39608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16406B5C-6D3D-40AC-A34F-2661076DCFF1}" type="datetime3">
              <a:rPr lang="en-AU"/>
              <a:pPr/>
              <a:t>17 October, 2010</a:t>
            </a:fld>
            <a:endParaRPr lang="en-AU"/>
          </a:p>
        </p:txBody>
      </p:sp>
      <p:sp>
        <p:nvSpPr>
          <p:cNvPr id="6" name="Footer Placeholder 5"/>
          <p:cNvSpPr>
            <a:spLocks noGrp="1"/>
          </p:cNvSpPr>
          <p:nvPr>
            <p:ph type="ftr" sz="quarter" idx="11"/>
          </p:nvPr>
        </p:nvSpPr>
        <p:spPr/>
        <p:txBody>
          <a:bodyPr/>
          <a:lstStyle>
            <a:lvl1pPr>
              <a:defRPr/>
            </a:lvl1pPr>
          </a:lstStyle>
          <a:p>
            <a:r>
              <a:rPr lang="en-AU"/>
              <a:t>www.arrb.com.au	Advancing safety and efficiency in transport through knowledge </a:t>
            </a:r>
          </a:p>
        </p:txBody>
      </p:sp>
      <p:sp>
        <p:nvSpPr>
          <p:cNvPr id="7" name="Slide Number Placeholder 6"/>
          <p:cNvSpPr>
            <a:spLocks noGrp="1"/>
          </p:cNvSpPr>
          <p:nvPr>
            <p:ph type="sldNum" sz="quarter" idx="12"/>
          </p:nvPr>
        </p:nvSpPr>
        <p:spPr/>
        <p:txBody>
          <a:bodyPr/>
          <a:lstStyle>
            <a:lvl1pPr>
              <a:defRPr/>
            </a:lvl1pPr>
          </a:lstStyle>
          <a:p>
            <a:fld id="{9CA0699F-74E3-46B0-B436-B89345573CEF}" type="slidenum">
              <a:rPr lang="en-AU"/>
              <a:pPr/>
              <a:t>‹#›</a:t>
            </a:fld>
            <a:endParaRPr lang="en-A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D2F8E704-490A-445C-8E19-E7358B5E3997}" type="datetime3">
              <a:rPr lang="en-AU"/>
              <a:pPr/>
              <a:t>17 October, 2010</a:t>
            </a:fld>
            <a:endParaRPr lang="en-AU"/>
          </a:p>
        </p:txBody>
      </p:sp>
      <p:sp>
        <p:nvSpPr>
          <p:cNvPr id="8" name="Footer Placeholder 7"/>
          <p:cNvSpPr>
            <a:spLocks noGrp="1"/>
          </p:cNvSpPr>
          <p:nvPr>
            <p:ph type="ftr" sz="quarter" idx="11"/>
          </p:nvPr>
        </p:nvSpPr>
        <p:spPr/>
        <p:txBody>
          <a:bodyPr/>
          <a:lstStyle>
            <a:lvl1pPr>
              <a:defRPr/>
            </a:lvl1pPr>
          </a:lstStyle>
          <a:p>
            <a:r>
              <a:rPr lang="en-AU"/>
              <a:t>www.arrb.com.au	Advancing safety and efficiency in transport through knowledge </a:t>
            </a:r>
          </a:p>
        </p:txBody>
      </p:sp>
      <p:sp>
        <p:nvSpPr>
          <p:cNvPr id="9" name="Slide Number Placeholder 8"/>
          <p:cNvSpPr>
            <a:spLocks noGrp="1"/>
          </p:cNvSpPr>
          <p:nvPr>
            <p:ph type="sldNum" sz="quarter" idx="12"/>
          </p:nvPr>
        </p:nvSpPr>
        <p:spPr/>
        <p:txBody>
          <a:bodyPr/>
          <a:lstStyle>
            <a:lvl1pPr>
              <a:defRPr/>
            </a:lvl1pPr>
          </a:lstStyle>
          <a:p>
            <a:fld id="{85ACC1CB-0942-40A7-A3E3-1C2F921CC807}" type="slidenum">
              <a:rPr lang="en-AU"/>
              <a:pPr/>
              <a:t>‹#›</a:t>
            </a:fld>
            <a:endParaRPr lang="en-A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F59FBED9-73EE-49D5-A7F3-3160881E172A}" type="datetime3">
              <a:rPr lang="en-AU"/>
              <a:pPr/>
              <a:t>17 October, 2010</a:t>
            </a:fld>
            <a:endParaRPr lang="en-AU"/>
          </a:p>
        </p:txBody>
      </p:sp>
      <p:sp>
        <p:nvSpPr>
          <p:cNvPr id="4" name="Footer Placeholder 3"/>
          <p:cNvSpPr>
            <a:spLocks noGrp="1"/>
          </p:cNvSpPr>
          <p:nvPr>
            <p:ph type="ftr" sz="quarter" idx="11"/>
          </p:nvPr>
        </p:nvSpPr>
        <p:spPr/>
        <p:txBody>
          <a:bodyPr/>
          <a:lstStyle>
            <a:lvl1pPr>
              <a:defRPr/>
            </a:lvl1pPr>
          </a:lstStyle>
          <a:p>
            <a:r>
              <a:rPr lang="en-AU"/>
              <a:t>www.arrb.com.au	Advancing safety and efficiency in transport through knowledge </a:t>
            </a:r>
          </a:p>
        </p:txBody>
      </p:sp>
      <p:sp>
        <p:nvSpPr>
          <p:cNvPr id="5" name="Slide Number Placeholder 4"/>
          <p:cNvSpPr>
            <a:spLocks noGrp="1"/>
          </p:cNvSpPr>
          <p:nvPr>
            <p:ph type="sldNum" sz="quarter" idx="12"/>
          </p:nvPr>
        </p:nvSpPr>
        <p:spPr/>
        <p:txBody>
          <a:bodyPr/>
          <a:lstStyle>
            <a:lvl1pPr>
              <a:defRPr/>
            </a:lvl1pPr>
          </a:lstStyle>
          <a:p>
            <a:fld id="{A26A3092-D4EE-4982-B6CA-D1AA2C5888A0}" type="slidenum">
              <a:rPr lang="en-AU"/>
              <a:pPr/>
              <a:t>‹#›</a:t>
            </a:fld>
            <a:endParaRPr lang="en-A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6D853F3-33BB-41A8-878A-B68B649A4059}" type="datetime3">
              <a:rPr lang="en-AU"/>
              <a:pPr/>
              <a:t>17 October, 2010</a:t>
            </a:fld>
            <a:endParaRPr lang="en-AU"/>
          </a:p>
        </p:txBody>
      </p:sp>
      <p:sp>
        <p:nvSpPr>
          <p:cNvPr id="3" name="Footer Placeholder 2"/>
          <p:cNvSpPr>
            <a:spLocks noGrp="1"/>
          </p:cNvSpPr>
          <p:nvPr>
            <p:ph type="ftr" sz="quarter" idx="11"/>
          </p:nvPr>
        </p:nvSpPr>
        <p:spPr/>
        <p:txBody>
          <a:bodyPr/>
          <a:lstStyle>
            <a:lvl1pPr>
              <a:defRPr/>
            </a:lvl1pPr>
          </a:lstStyle>
          <a:p>
            <a:r>
              <a:rPr lang="en-AU"/>
              <a:t>www.arrb.com.au	Advancing safety and efficiency in transport through knowledge </a:t>
            </a:r>
          </a:p>
        </p:txBody>
      </p:sp>
      <p:sp>
        <p:nvSpPr>
          <p:cNvPr id="4" name="Slide Number Placeholder 3"/>
          <p:cNvSpPr>
            <a:spLocks noGrp="1"/>
          </p:cNvSpPr>
          <p:nvPr>
            <p:ph type="sldNum" sz="quarter" idx="12"/>
          </p:nvPr>
        </p:nvSpPr>
        <p:spPr/>
        <p:txBody>
          <a:bodyPr/>
          <a:lstStyle>
            <a:lvl1pPr>
              <a:defRPr/>
            </a:lvl1pPr>
          </a:lstStyle>
          <a:p>
            <a:fld id="{7169D74A-B6E5-492F-8C60-7D74367BF21E}" type="slidenum">
              <a:rPr lang="en-AU"/>
              <a:pPr/>
              <a:t>‹#›</a:t>
            </a:fld>
            <a:endParaRPr lang="en-A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6B14C616-56B9-4256-9257-6BC3626F9203}" type="datetime3">
              <a:rPr lang="en-AU"/>
              <a:pPr/>
              <a:t>17 October, 2010</a:t>
            </a:fld>
            <a:endParaRPr lang="en-AU"/>
          </a:p>
        </p:txBody>
      </p:sp>
      <p:sp>
        <p:nvSpPr>
          <p:cNvPr id="6" name="Footer Placeholder 5"/>
          <p:cNvSpPr>
            <a:spLocks noGrp="1"/>
          </p:cNvSpPr>
          <p:nvPr>
            <p:ph type="ftr" sz="quarter" idx="11"/>
          </p:nvPr>
        </p:nvSpPr>
        <p:spPr/>
        <p:txBody>
          <a:bodyPr/>
          <a:lstStyle>
            <a:lvl1pPr>
              <a:defRPr/>
            </a:lvl1pPr>
          </a:lstStyle>
          <a:p>
            <a:r>
              <a:rPr lang="en-AU"/>
              <a:t>www.arrb.com.au	Advancing safety and efficiency in transport through knowledge </a:t>
            </a:r>
          </a:p>
        </p:txBody>
      </p:sp>
      <p:sp>
        <p:nvSpPr>
          <p:cNvPr id="7" name="Slide Number Placeholder 6"/>
          <p:cNvSpPr>
            <a:spLocks noGrp="1"/>
          </p:cNvSpPr>
          <p:nvPr>
            <p:ph type="sldNum" sz="quarter" idx="12"/>
          </p:nvPr>
        </p:nvSpPr>
        <p:spPr/>
        <p:txBody>
          <a:bodyPr/>
          <a:lstStyle>
            <a:lvl1pPr>
              <a:defRPr/>
            </a:lvl1pPr>
          </a:lstStyle>
          <a:p>
            <a:fld id="{814D2F59-237C-4010-98EF-4D98FA4E5AFE}" type="slidenum">
              <a:rPr lang="en-AU"/>
              <a:pPr/>
              <a:t>‹#›</a:t>
            </a:fld>
            <a:endParaRPr lang="en-A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04C5562A-FE9E-4C82-813D-3D617F6B0E58}" type="datetime3">
              <a:rPr lang="en-AU"/>
              <a:pPr/>
              <a:t>17 October, 2010</a:t>
            </a:fld>
            <a:endParaRPr lang="en-AU"/>
          </a:p>
        </p:txBody>
      </p:sp>
      <p:sp>
        <p:nvSpPr>
          <p:cNvPr id="6" name="Footer Placeholder 5"/>
          <p:cNvSpPr>
            <a:spLocks noGrp="1"/>
          </p:cNvSpPr>
          <p:nvPr>
            <p:ph type="ftr" sz="quarter" idx="11"/>
          </p:nvPr>
        </p:nvSpPr>
        <p:spPr/>
        <p:txBody>
          <a:bodyPr/>
          <a:lstStyle>
            <a:lvl1pPr>
              <a:defRPr/>
            </a:lvl1pPr>
          </a:lstStyle>
          <a:p>
            <a:r>
              <a:rPr lang="en-AU"/>
              <a:t>www.arrb.com.au	Advancing safety and efficiency in transport through knowledge </a:t>
            </a:r>
          </a:p>
        </p:txBody>
      </p:sp>
      <p:sp>
        <p:nvSpPr>
          <p:cNvPr id="7" name="Slide Number Placeholder 6"/>
          <p:cNvSpPr>
            <a:spLocks noGrp="1"/>
          </p:cNvSpPr>
          <p:nvPr>
            <p:ph type="sldNum" sz="quarter" idx="12"/>
          </p:nvPr>
        </p:nvSpPr>
        <p:spPr/>
        <p:txBody>
          <a:bodyPr/>
          <a:lstStyle>
            <a:lvl1pPr>
              <a:defRPr/>
            </a:lvl1pPr>
          </a:lstStyle>
          <a:p>
            <a:fld id="{7C94C2B7-2AE7-4D82-995B-CCD5008F374F}" type="slidenum">
              <a:rPr lang="en-AU"/>
              <a:pPr/>
              <a:t>‹#›</a:t>
            </a:fld>
            <a:endParaRPr lang="en-A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E5FF349-2C62-4D57-A288-CB82D775656A}" type="datetime3">
              <a:rPr lang="en-AU"/>
              <a:pPr/>
              <a:t>17 October, 2010</a:t>
            </a:fld>
            <a:endParaRPr lang="en-AU"/>
          </a:p>
        </p:txBody>
      </p:sp>
      <p:sp>
        <p:nvSpPr>
          <p:cNvPr id="5" name="Footer Placeholder 4"/>
          <p:cNvSpPr>
            <a:spLocks noGrp="1"/>
          </p:cNvSpPr>
          <p:nvPr>
            <p:ph type="ftr" sz="quarter" idx="11"/>
          </p:nvPr>
        </p:nvSpPr>
        <p:spPr/>
        <p:txBody>
          <a:bodyPr/>
          <a:lstStyle>
            <a:lvl1pPr>
              <a:defRPr/>
            </a:lvl1pPr>
          </a:lstStyle>
          <a:p>
            <a:r>
              <a:rPr lang="en-AU"/>
              <a:t>www.arrb.com.au	Advancing safety and efficiency in transport through knowledge </a:t>
            </a:r>
          </a:p>
        </p:txBody>
      </p:sp>
      <p:sp>
        <p:nvSpPr>
          <p:cNvPr id="6" name="Slide Number Placeholder 5"/>
          <p:cNvSpPr>
            <a:spLocks noGrp="1"/>
          </p:cNvSpPr>
          <p:nvPr>
            <p:ph type="sldNum" sz="quarter" idx="12"/>
          </p:nvPr>
        </p:nvSpPr>
        <p:spPr/>
        <p:txBody>
          <a:bodyPr/>
          <a:lstStyle>
            <a:lvl1pPr>
              <a:defRPr/>
            </a:lvl1pPr>
          </a:lstStyle>
          <a:p>
            <a:fld id="{3D2A366B-005B-45BC-A034-39EF16BB0280}" type="slidenum">
              <a:rPr lang="en-AU"/>
              <a:pPr/>
              <a:t>‹#›</a:t>
            </a:fld>
            <a:endParaRPr lang="en-A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7638" y="333375"/>
            <a:ext cx="1960562" cy="55435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11188" y="333375"/>
            <a:ext cx="5734050" cy="5543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35929B0-9447-414F-8B20-528FA1A2157B}" type="datetime3">
              <a:rPr lang="en-AU"/>
              <a:pPr/>
              <a:t>17 October, 2010</a:t>
            </a:fld>
            <a:endParaRPr lang="en-AU"/>
          </a:p>
        </p:txBody>
      </p:sp>
      <p:sp>
        <p:nvSpPr>
          <p:cNvPr id="5" name="Footer Placeholder 4"/>
          <p:cNvSpPr>
            <a:spLocks noGrp="1"/>
          </p:cNvSpPr>
          <p:nvPr>
            <p:ph type="ftr" sz="quarter" idx="11"/>
          </p:nvPr>
        </p:nvSpPr>
        <p:spPr/>
        <p:txBody>
          <a:bodyPr/>
          <a:lstStyle>
            <a:lvl1pPr>
              <a:defRPr/>
            </a:lvl1pPr>
          </a:lstStyle>
          <a:p>
            <a:r>
              <a:rPr lang="en-AU"/>
              <a:t>www.arrb.com.au	Advancing safety and efficiency in transport through knowledge </a:t>
            </a:r>
          </a:p>
        </p:txBody>
      </p:sp>
      <p:sp>
        <p:nvSpPr>
          <p:cNvPr id="6" name="Slide Number Placeholder 5"/>
          <p:cNvSpPr>
            <a:spLocks noGrp="1"/>
          </p:cNvSpPr>
          <p:nvPr>
            <p:ph type="sldNum" sz="quarter" idx="12"/>
          </p:nvPr>
        </p:nvSpPr>
        <p:spPr/>
        <p:txBody>
          <a:bodyPr/>
          <a:lstStyle>
            <a:lvl1pPr>
              <a:defRPr/>
            </a:lvl1pPr>
          </a:lstStyle>
          <a:p>
            <a:fld id="{B6EC9809-7D90-475D-A89E-982BF0EC6103}" type="slidenum">
              <a:rPr lang="en-AU"/>
              <a:pPr/>
              <a:t>‹#›</a:t>
            </a:fld>
            <a:endParaRPr lang="en-AU"/>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172325" cy="4270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447800"/>
            <a:ext cx="3505200" cy="1827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447800"/>
            <a:ext cx="3505200" cy="1827213"/>
          </a:xfrm>
        </p:spPr>
        <p:txBody>
          <a:bodyPr/>
          <a:lstStyle/>
          <a:p>
            <a:endParaRPr lang="en-US"/>
          </a:p>
        </p:txBody>
      </p:sp>
      <p:sp>
        <p:nvSpPr>
          <p:cNvPr id="5" name="Slide Number Placeholder 4"/>
          <p:cNvSpPr>
            <a:spLocks noGrp="1"/>
          </p:cNvSpPr>
          <p:nvPr>
            <p:ph type="sldNum" sz="quarter" idx="10"/>
          </p:nvPr>
        </p:nvSpPr>
        <p:spPr>
          <a:xfrm>
            <a:off x="8607425" y="6602413"/>
            <a:ext cx="492125" cy="228600"/>
          </a:xfrm>
        </p:spPr>
        <p:txBody>
          <a:bodyPr/>
          <a:lstStyle>
            <a:lvl1pPr>
              <a:defRPr/>
            </a:lvl1pPr>
          </a:lstStyle>
          <a:p>
            <a:fld id="{C25093B8-FA95-4692-B510-1A03233B680A}" type="slidenum">
              <a:rPr lang="en-US"/>
              <a:pPr/>
              <a:t>‹#›</a:t>
            </a:fld>
            <a:endParaRPr lang="en-US">
              <a:solidFill>
                <a:schemeClr val="tx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Content">
    <p:spTree>
      <p:nvGrpSpPr>
        <p:cNvPr id="1" name=""/>
        <p:cNvGrpSpPr/>
        <p:nvPr/>
      </p:nvGrpSpPr>
      <p:grpSpPr>
        <a:xfrm>
          <a:off x="0" y="0"/>
          <a:ext cx="0" cy="0"/>
          <a:chOff x="0" y="0"/>
          <a:chExt cx="0" cy="0"/>
        </a:xfrm>
      </p:grpSpPr>
      <p:pic>
        <p:nvPicPr>
          <p:cNvPr id="4" name="Picture 7" descr="AIP with Bhinneka.tif"/>
          <p:cNvPicPr>
            <a:picLocks noChangeAspect="1"/>
          </p:cNvPicPr>
          <p:nvPr/>
        </p:nvPicPr>
        <p:blipFill>
          <a:blip r:embed="rId2" cstate="print"/>
          <a:srcRect/>
          <a:stretch>
            <a:fillRect/>
          </a:stretch>
        </p:blipFill>
        <p:spPr bwMode="auto">
          <a:xfrm>
            <a:off x="5562600" y="457200"/>
            <a:ext cx="3021013" cy="473075"/>
          </a:xfrm>
          <a:prstGeom prst="rect">
            <a:avLst/>
          </a:prstGeom>
          <a:noFill/>
          <a:ln w="9525">
            <a:noFill/>
            <a:miter lim="800000"/>
            <a:headEnd/>
            <a:tailEnd/>
          </a:ln>
        </p:spPr>
      </p:pic>
      <p:pic>
        <p:nvPicPr>
          <p:cNvPr id="5" name="Picture 8" descr="PPT_side_background.jpg"/>
          <p:cNvPicPr>
            <a:picLocks noChangeAspect="1"/>
          </p:cNvPicPr>
          <p:nvPr/>
        </p:nvPicPr>
        <p:blipFill>
          <a:blip r:embed="rId3" cstate="print"/>
          <a:srcRect/>
          <a:stretch>
            <a:fillRect/>
          </a:stretch>
        </p:blipFill>
        <p:spPr bwMode="auto">
          <a:xfrm>
            <a:off x="0" y="0"/>
            <a:ext cx="1436688" cy="6858000"/>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228600" y="457200"/>
            <a:ext cx="990600" cy="371475"/>
          </a:xfrm>
          <a:prstGeom prst="rect">
            <a:avLst/>
          </a:prstGeom>
          <a:noFill/>
          <a:ln w="9525">
            <a:noFill/>
            <a:miter lim="800000"/>
            <a:headEnd/>
            <a:tailEnd/>
          </a:ln>
        </p:spPr>
      </p:pic>
      <p:pic>
        <p:nvPicPr>
          <p:cNvPr id="7" name="Picture 6" descr="water.jpg"/>
          <p:cNvPicPr>
            <a:picLocks noChangeAspect="1"/>
          </p:cNvPicPr>
          <p:nvPr/>
        </p:nvPicPr>
        <p:blipFill>
          <a:blip r:embed="rId5" cstate="print"/>
          <a:srcRect/>
          <a:stretch>
            <a:fillRect/>
          </a:stretch>
        </p:blipFill>
        <p:spPr bwMode="auto">
          <a:xfrm>
            <a:off x="0" y="3276600"/>
            <a:ext cx="914400" cy="677863"/>
          </a:xfrm>
          <a:prstGeom prst="rect">
            <a:avLst/>
          </a:prstGeom>
          <a:noFill/>
          <a:ln w="9525">
            <a:noFill/>
            <a:miter lim="800000"/>
            <a:headEnd/>
            <a:tailEnd/>
          </a:ln>
        </p:spPr>
      </p:pic>
      <p:pic>
        <p:nvPicPr>
          <p:cNvPr id="8" name="Picture 7" descr="crane.jpg"/>
          <p:cNvPicPr>
            <a:picLocks noChangeAspect="1"/>
          </p:cNvPicPr>
          <p:nvPr/>
        </p:nvPicPr>
        <p:blipFill>
          <a:blip r:embed="rId6" cstate="print"/>
          <a:srcRect/>
          <a:stretch>
            <a:fillRect/>
          </a:stretch>
        </p:blipFill>
        <p:spPr bwMode="auto">
          <a:xfrm>
            <a:off x="0" y="3954463"/>
            <a:ext cx="914400" cy="679450"/>
          </a:xfrm>
          <a:prstGeom prst="rect">
            <a:avLst/>
          </a:prstGeom>
          <a:noFill/>
          <a:ln w="9525">
            <a:noFill/>
            <a:miter lim="800000"/>
            <a:headEnd/>
            <a:tailEnd/>
          </a:ln>
        </p:spPr>
      </p:pic>
      <p:pic>
        <p:nvPicPr>
          <p:cNvPr id="9" name="Picture 8" descr="road.jpg"/>
          <p:cNvPicPr>
            <a:picLocks noChangeAspect="1"/>
          </p:cNvPicPr>
          <p:nvPr/>
        </p:nvPicPr>
        <p:blipFill>
          <a:blip r:embed="rId7" cstate="print"/>
          <a:srcRect/>
          <a:stretch>
            <a:fillRect/>
          </a:stretch>
        </p:blipFill>
        <p:spPr bwMode="auto">
          <a:xfrm>
            <a:off x="0" y="4633913"/>
            <a:ext cx="914400" cy="677862"/>
          </a:xfrm>
          <a:prstGeom prst="rect">
            <a:avLst/>
          </a:prstGeom>
          <a:noFill/>
          <a:ln w="9525">
            <a:noFill/>
            <a:miter lim="800000"/>
            <a:headEnd/>
            <a:tailEnd/>
          </a:ln>
        </p:spPr>
      </p:pic>
      <p:pic>
        <p:nvPicPr>
          <p:cNvPr id="10" name="Picture 9" descr="train.jpg"/>
          <p:cNvPicPr>
            <a:picLocks noChangeAspect="1"/>
          </p:cNvPicPr>
          <p:nvPr/>
        </p:nvPicPr>
        <p:blipFill>
          <a:blip r:embed="rId8" cstate="print"/>
          <a:srcRect/>
          <a:stretch>
            <a:fillRect/>
          </a:stretch>
        </p:blipFill>
        <p:spPr bwMode="auto">
          <a:xfrm>
            <a:off x="0" y="5311775"/>
            <a:ext cx="914400" cy="677863"/>
          </a:xfrm>
          <a:prstGeom prst="rect">
            <a:avLst/>
          </a:prstGeom>
          <a:noFill/>
          <a:ln w="9525">
            <a:noFill/>
            <a:miter lim="800000"/>
            <a:headEnd/>
            <a:tailEnd/>
          </a:ln>
        </p:spPr>
      </p:pic>
      <p:sp>
        <p:nvSpPr>
          <p:cNvPr id="13" name="Text Placeholder 12"/>
          <p:cNvSpPr>
            <a:spLocks noGrp="1"/>
          </p:cNvSpPr>
          <p:nvPr>
            <p:ph type="body" sz="quarter" idx="10"/>
          </p:nvPr>
        </p:nvSpPr>
        <p:spPr>
          <a:xfrm>
            <a:off x="1979712" y="1124744"/>
            <a:ext cx="6781800" cy="533400"/>
          </a:xfrm>
          <a:prstGeom prst="rect">
            <a:avLst/>
          </a:prstGeom>
        </p:spPr>
        <p:txBody>
          <a:bodyPr>
            <a:spAutoFit/>
          </a:bodyPr>
          <a:lstStyle>
            <a:lvl1pPr marL="0" indent="0">
              <a:buNone/>
              <a:defRPr sz="2800" baseline="0"/>
            </a:lvl1pPr>
          </a:lstStyle>
          <a:p>
            <a:pPr lvl="0"/>
            <a:r>
              <a:rPr lang="en-US" dirty="0" smtClean="0"/>
              <a:t>Click to edit Master text styles</a:t>
            </a:r>
          </a:p>
        </p:txBody>
      </p:sp>
      <p:sp>
        <p:nvSpPr>
          <p:cNvPr id="16" name="Content Placeholder 15"/>
          <p:cNvSpPr>
            <a:spLocks noGrp="1"/>
          </p:cNvSpPr>
          <p:nvPr>
            <p:ph sz="quarter" idx="11"/>
          </p:nvPr>
        </p:nvSpPr>
        <p:spPr>
          <a:xfrm>
            <a:off x="1981200" y="1772816"/>
            <a:ext cx="6781800" cy="1532727"/>
          </a:xfrm>
          <a:prstGeom prst="rect">
            <a:avLst/>
          </a:prstGeom>
        </p:spPr>
        <p:txBody>
          <a:bodyPr>
            <a:spAutoFit/>
          </a:bodyPr>
          <a:lstStyle>
            <a:lvl1pPr marL="0" indent="0">
              <a:buNone/>
              <a:defRPr sz="2400"/>
            </a:lvl1pPr>
            <a:lvl2pPr>
              <a:buFont typeface="Arial" pitchFamily="34" charset="0"/>
              <a:buChar char="•"/>
              <a:defRPr sz="1800"/>
            </a:lvl2pPr>
            <a:lvl3pPr>
              <a:buFont typeface="Courier New" pitchFamily="49" charset="0"/>
              <a:buChar char="o"/>
              <a:defRPr sz="1600"/>
            </a:lvl3pPr>
          </a:lstStyle>
          <a:p>
            <a:pPr lvl="0"/>
            <a:r>
              <a:rPr lang="en-US" dirty="0" smtClean="0"/>
              <a:t>Click to edit Master text styles</a:t>
            </a:r>
          </a:p>
          <a:p>
            <a:pPr lvl="0"/>
            <a:r>
              <a:rPr lang="en-US" dirty="0" smtClean="0"/>
              <a:t>Level 1</a:t>
            </a:r>
          </a:p>
          <a:p>
            <a:pPr lvl="1"/>
            <a:r>
              <a:rPr lang="en-US" dirty="0" smtClean="0"/>
              <a:t>Level 2</a:t>
            </a:r>
          </a:p>
          <a:p>
            <a:pPr lvl="2"/>
            <a:r>
              <a:rPr lang="en-US" dirty="0" smtClean="0"/>
              <a:t>Level 3</a:t>
            </a:r>
          </a:p>
        </p:txBody>
      </p:sp>
      <p:sp>
        <p:nvSpPr>
          <p:cNvPr id="11" name="TextBox 10"/>
          <p:cNvSpPr txBox="1"/>
          <p:nvPr userDrawn="1"/>
        </p:nvSpPr>
        <p:spPr>
          <a:xfrm>
            <a:off x="8429652" y="6429396"/>
            <a:ext cx="466794" cy="369332"/>
          </a:xfrm>
          <a:prstGeom prst="rect">
            <a:avLst/>
          </a:prstGeom>
          <a:noFill/>
        </p:spPr>
        <p:txBody>
          <a:bodyPr wrap="none" rtlCol="0">
            <a:spAutoFit/>
          </a:bodyPr>
          <a:lstStyle/>
          <a:p>
            <a:fld id="{D74EBB77-2D22-4CBF-B7D3-51578EAD8E8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4" name="Rectangle 18"/>
          <p:cNvSpPr>
            <a:spLocks noChangeArrowheads="1"/>
          </p:cNvSpPr>
          <p:nvPr/>
        </p:nvSpPr>
        <p:spPr bwMode="auto">
          <a:xfrm>
            <a:off x="0" y="6381750"/>
            <a:ext cx="9144000" cy="476250"/>
          </a:xfrm>
          <a:prstGeom prst="rect">
            <a:avLst/>
          </a:prstGeom>
          <a:solidFill>
            <a:srgbClr val="190D57"/>
          </a:solidFill>
          <a:ln w="9525">
            <a:noFill/>
            <a:miter lim="800000"/>
            <a:headEnd/>
            <a:tailEnd/>
          </a:ln>
          <a:effectLst/>
        </p:spPr>
        <p:txBody>
          <a:bodyPr wrap="none" anchor="ctr"/>
          <a:lstStyle/>
          <a:p>
            <a:endParaRPr lang="en-US" sz="2400">
              <a:solidFill>
                <a:schemeClr val="bg1"/>
              </a:solidFill>
            </a:endParaRPr>
          </a:p>
        </p:txBody>
      </p:sp>
      <p:sp>
        <p:nvSpPr>
          <p:cNvPr id="4100" name="Rectangle 4"/>
          <p:cNvSpPr>
            <a:spLocks noGrp="1" noChangeArrowheads="1"/>
          </p:cNvSpPr>
          <p:nvPr>
            <p:ph type="title"/>
          </p:nvPr>
        </p:nvSpPr>
        <p:spPr bwMode="auto">
          <a:xfrm>
            <a:off x="611188" y="333375"/>
            <a:ext cx="7847012"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4101" name="Rectangle 5"/>
          <p:cNvSpPr>
            <a:spLocks noGrp="1" noChangeArrowheads="1"/>
          </p:cNvSpPr>
          <p:nvPr>
            <p:ph type="body" idx="1"/>
          </p:nvPr>
        </p:nvSpPr>
        <p:spPr bwMode="auto">
          <a:xfrm>
            <a:off x="685800" y="1916113"/>
            <a:ext cx="7772400" cy="39608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p:txBody>
      </p:sp>
      <p:sp>
        <p:nvSpPr>
          <p:cNvPr id="4103" name="Rectangle 7"/>
          <p:cNvSpPr>
            <a:spLocks noGrp="1" noChangeArrowheads="1"/>
          </p:cNvSpPr>
          <p:nvPr>
            <p:ph type="dt" sz="half" idx="2"/>
          </p:nvPr>
        </p:nvSpPr>
        <p:spPr bwMode="auto">
          <a:xfrm>
            <a:off x="2439988" y="6496050"/>
            <a:ext cx="1727200" cy="2603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i="1">
                <a:solidFill>
                  <a:schemeClr val="bg2"/>
                </a:solidFill>
                <a:latin typeface="Arial Narrow" pitchFamily="34" charset="0"/>
              </a:defRPr>
            </a:lvl1pPr>
          </a:lstStyle>
          <a:p>
            <a:fld id="{48B7ADFF-2659-4DCF-907C-703EAF907997}" type="datetime3">
              <a:rPr lang="en-AU"/>
              <a:pPr/>
              <a:t>17 October, 2010</a:t>
            </a:fld>
            <a:endParaRPr lang="en-AU"/>
          </a:p>
        </p:txBody>
      </p:sp>
      <p:sp>
        <p:nvSpPr>
          <p:cNvPr id="4104" name="Rectangle 8"/>
          <p:cNvSpPr>
            <a:spLocks noGrp="1" noChangeArrowheads="1"/>
          </p:cNvSpPr>
          <p:nvPr>
            <p:ph type="ftr" sz="quarter" idx="3"/>
          </p:nvPr>
        </p:nvSpPr>
        <p:spPr bwMode="auto">
          <a:xfrm>
            <a:off x="1187450" y="6611938"/>
            <a:ext cx="7885113" cy="273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tabLst>
                <a:tab pos="6184900" algn="r"/>
              </a:tabLst>
              <a:defRPr sz="1000" i="1">
                <a:solidFill>
                  <a:schemeClr val="bg1"/>
                </a:solidFill>
              </a:defRPr>
            </a:lvl1pPr>
          </a:lstStyle>
          <a:p>
            <a:r>
              <a:rPr lang="en-AU"/>
              <a:t>www.arrb.com.au	Advancing safety and efficiency in transport through knowledge </a:t>
            </a:r>
          </a:p>
        </p:txBody>
      </p:sp>
      <p:sp>
        <p:nvSpPr>
          <p:cNvPr id="4105" name="Rectangle 9"/>
          <p:cNvSpPr>
            <a:spLocks noGrp="1" noChangeArrowheads="1"/>
          </p:cNvSpPr>
          <p:nvPr>
            <p:ph type="sldNum" sz="quarter" idx="4"/>
          </p:nvPr>
        </p:nvSpPr>
        <p:spPr bwMode="auto">
          <a:xfrm>
            <a:off x="8596313" y="6518275"/>
            <a:ext cx="503237" cy="2174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1" i="1">
                <a:solidFill>
                  <a:schemeClr val="bg2"/>
                </a:solidFill>
              </a:defRPr>
            </a:lvl1pPr>
          </a:lstStyle>
          <a:p>
            <a:fld id="{A66AB4DD-AD08-475D-8A5C-AF9C33CEB729}" type="slidenum">
              <a:rPr lang="en-AU"/>
              <a:pPr/>
              <a:t>‹#›</a:t>
            </a:fld>
            <a:endParaRPr lang="en-AU"/>
          </a:p>
        </p:txBody>
      </p:sp>
      <p:pic>
        <p:nvPicPr>
          <p:cNvPr id="4115" name="Picture 19" descr="ARRB-grp_for col bground"/>
          <p:cNvPicPr>
            <a:picLocks noChangeAspect="1" noChangeArrowheads="1"/>
          </p:cNvPicPr>
          <p:nvPr/>
        </p:nvPicPr>
        <p:blipFill>
          <a:blip r:embed="rId15"/>
          <a:srcRect/>
          <a:stretch>
            <a:fillRect/>
          </a:stretch>
        </p:blipFill>
        <p:spPr bwMode="auto">
          <a:xfrm>
            <a:off x="63500" y="6415088"/>
            <a:ext cx="836613" cy="398462"/>
          </a:xfrm>
          <a:prstGeom prst="rect">
            <a:avLst/>
          </a:prstGeom>
          <a:noFill/>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2" r:id="rId12"/>
    <p:sldLayoutId id="2147483663" r:id="rId13"/>
  </p:sldLayoutIdLst>
  <p:transition/>
  <p:timing>
    <p:tnLst>
      <p:par>
        <p:cTn id="1" dur="indefinite" restart="never" nodeType="tmRoot"/>
      </p:par>
    </p:tnLst>
  </p:timing>
  <p:hf hdr="0" dt="0"/>
  <p:txStyles>
    <p:titleStyle>
      <a:lvl1pPr algn="l" rtl="0" eaLnBrk="0" fontAlgn="base" hangingPunct="0">
        <a:lnSpc>
          <a:spcPts val="3500"/>
        </a:lnSpc>
        <a:spcBef>
          <a:spcPct val="0"/>
        </a:spcBef>
        <a:spcAft>
          <a:spcPct val="0"/>
        </a:spcAft>
        <a:defRPr sz="3200" b="1">
          <a:solidFill>
            <a:srgbClr val="190D57"/>
          </a:solidFill>
          <a:latin typeface="+mj-lt"/>
          <a:ea typeface="+mj-ea"/>
          <a:cs typeface="+mj-cs"/>
        </a:defRPr>
      </a:lvl1pPr>
      <a:lvl2pPr algn="l" rtl="0" eaLnBrk="0" fontAlgn="base" hangingPunct="0">
        <a:lnSpc>
          <a:spcPts val="3500"/>
        </a:lnSpc>
        <a:spcBef>
          <a:spcPct val="0"/>
        </a:spcBef>
        <a:spcAft>
          <a:spcPct val="0"/>
        </a:spcAft>
        <a:defRPr sz="3200" b="1">
          <a:solidFill>
            <a:srgbClr val="190D57"/>
          </a:solidFill>
          <a:latin typeface="Arial" charset="0"/>
        </a:defRPr>
      </a:lvl2pPr>
      <a:lvl3pPr algn="l" rtl="0" eaLnBrk="0" fontAlgn="base" hangingPunct="0">
        <a:lnSpc>
          <a:spcPts val="3500"/>
        </a:lnSpc>
        <a:spcBef>
          <a:spcPct val="0"/>
        </a:spcBef>
        <a:spcAft>
          <a:spcPct val="0"/>
        </a:spcAft>
        <a:defRPr sz="3200" b="1">
          <a:solidFill>
            <a:srgbClr val="190D57"/>
          </a:solidFill>
          <a:latin typeface="Arial" charset="0"/>
        </a:defRPr>
      </a:lvl3pPr>
      <a:lvl4pPr algn="l" rtl="0" eaLnBrk="0" fontAlgn="base" hangingPunct="0">
        <a:lnSpc>
          <a:spcPts val="3500"/>
        </a:lnSpc>
        <a:spcBef>
          <a:spcPct val="0"/>
        </a:spcBef>
        <a:spcAft>
          <a:spcPct val="0"/>
        </a:spcAft>
        <a:defRPr sz="3200" b="1">
          <a:solidFill>
            <a:srgbClr val="190D57"/>
          </a:solidFill>
          <a:latin typeface="Arial" charset="0"/>
        </a:defRPr>
      </a:lvl4pPr>
      <a:lvl5pPr algn="l" rtl="0" eaLnBrk="0" fontAlgn="base" hangingPunct="0">
        <a:lnSpc>
          <a:spcPts val="3500"/>
        </a:lnSpc>
        <a:spcBef>
          <a:spcPct val="0"/>
        </a:spcBef>
        <a:spcAft>
          <a:spcPct val="0"/>
        </a:spcAft>
        <a:defRPr sz="3200" b="1">
          <a:solidFill>
            <a:srgbClr val="190D57"/>
          </a:solidFill>
          <a:latin typeface="Arial" charset="0"/>
        </a:defRPr>
      </a:lvl5pPr>
      <a:lvl6pPr marL="457200" algn="l" rtl="0" eaLnBrk="0" fontAlgn="base" hangingPunct="0">
        <a:lnSpc>
          <a:spcPts val="3500"/>
        </a:lnSpc>
        <a:spcBef>
          <a:spcPct val="0"/>
        </a:spcBef>
        <a:spcAft>
          <a:spcPct val="0"/>
        </a:spcAft>
        <a:defRPr sz="3200" b="1">
          <a:solidFill>
            <a:srgbClr val="190D57"/>
          </a:solidFill>
          <a:latin typeface="Arial" charset="0"/>
        </a:defRPr>
      </a:lvl6pPr>
      <a:lvl7pPr marL="914400" algn="l" rtl="0" eaLnBrk="0" fontAlgn="base" hangingPunct="0">
        <a:lnSpc>
          <a:spcPts val="3500"/>
        </a:lnSpc>
        <a:spcBef>
          <a:spcPct val="0"/>
        </a:spcBef>
        <a:spcAft>
          <a:spcPct val="0"/>
        </a:spcAft>
        <a:defRPr sz="3200" b="1">
          <a:solidFill>
            <a:srgbClr val="190D57"/>
          </a:solidFill>
          <a:latin typeface="Arial" charset="0"/>
        </a:defRPr>
      </a:lvl7pPr>
      <a:lvl8pPr marL="1371600" algn="l" rtl="0" eaLnBrk="0" fontAlgn="base" hangingPunct="0">
        <a:lnSpc>
          <a:spcPts val="3500"/>
        </a:lnSpc>
        <a:spcBef>
          <a:spcPct val="0"/>
        </a:spcBef>
        <a:spcAft>
          <a:spcPct val="0"/>
        </a:spcAft>
        <a:defRPr sz="3200" b="1">
          <a:solidFill>
            <a:srgbClr val="190D57"/>
          </a:solidFill>
          <a:latin typeface="Arial" charset="0"/>
        </a:defRPr>
      </a:lvl8pPr>
      <a:lvl9pPr marL="1828800" algn="l" rtl="0" eaLnBrk="0" fontAlgn="base" hangingPunct="0">
        <a:lnSpc>
          <a:spcPts val="3500"/>
        </a:lnSpc>
        <a:spcBef>
          <a:spcPct val="0"/>
        </a:spcBef>
        <a:spcAft>
          <a:spcPct val="0"/>
        </a:spcAft>
        <a:defRPr sz="3200" b="1">
          <a:solidFill>
            <a:srgbClr val="190D57"/>
          </a:solidFill>
          <a:latin typeface="Arial" charset="0"/>
        </a:defRPr>
      </a:lvl9pPr>
    </p:titleStyle>
    <p:bodyStyle>
      <a:lvl1pPr marL="190500" indent="-190500" algn="l" rtl="0" eaLnBrk="0" fontAlgn="base" hangingPunct="0">
        <a:spcBef>
          <a:spcPct val="20000"/>
        </a:spcBef>
        <a:spcAft>
          <a:spcPct val="0"/>
        </a:spcAft>
        <a:buClr>
          <a:schemeClr val="accent2"/>
        </a:buClr>
        <a:buChar char="•"/>
        <a:defRPr sz="2200">
          <a:solidFill>
            <a:schemeClr val="tx1"/>
          </a:solidFill>
          <a:latin typeface="+mn-lt"/>
          <a:ea typeface="+mn-ea"/>
          <a:cs typeface="+mn-cs"/>
        </a:defRPr>
      </a:lvl1pPr>
      <a:lvl2pPr marL="857250" indent="-285750" algn="l" rtl="0" eaLnBrk="0" fontAlgn="base" hangingPunct="0">
        <a:spcBef>
          <a:spcPct val="20000"/>
        </a:spcBef>
        <a:spcAft>
          <a:spcPct val="0"/>
        </a:spcAft>
        <a:buChar char="–"/>
        <a:defRPr sz="2000">
          <a:solidFill>
            <a:schemeClr val="tx1"/>
          </a:solidFill>
          <a:latin typeface="+mn-lt"/>
        </a:defRPr>
      </a:lvl2pPr>
      <a:lvl3pPr marL="1238250" indent="-190500" algn="l" rtl="0" eaLnBrk="0" fontAlgn="base" hangingPunct="0">
        <a:spcBef>
          <a:spcPct val="20000"/>
        </a:spcBef>
        <a:spcAft>
          <a:spcPct val="0"/>
        </a:spcAft>
        <a:buClr>
          <a:schemeClr val="accent2"/>
        </a:buClr>
        <a:buChar char="•"/>
        <a:defRPr>
          <a:solidFill>
            <a:schemeClr val="tx1"/>
          </a:solidFill>
          <a:latin typeface="+mn-lt"/>
        </a:defRPr>
      </a:lvl3pPr>
      <a:lvl4pPr marL="1695450" indent="-228600" algn="l" rtl="0" eaLnBrk="0" fontAlgn="base" hangingPunct="0">
        <a:spcBef>
          <a:spcPct val="20000"/>
        </a:spcBef>
        <a:spcAft>
          <a:spcPct val="0"/>
        </a:spcAft>
        <a:buChar char="–"/>
        <a:defRPr>
          <a:solidFill>
            <a:schemeClr val="tx1"/>
          </a:solidFill>
          <a:latin typeface="+mn-lt"/>
        </a:defRPr>
      </a:lvl4pPr>
      <a:lvl5pPr marL="2114550" indent="-228600" algn="l" rtl="0" eaLnBrk="0" fontAlgn="base" hangingPunct="0">
        <a:spcBef>
          <a:spcPct val="20000"/>
        </a:spcBef>
        <a:spcAft>
          <a:spcPct val="0"/>
        </a:spcAft>
        <a:buChar char="»"/>
        <a:defRPr sz="2400">
          <a:solidFill>
            <a:schemeClr val="tx1"/>
          </a:solidFill>
          <a:latin typeface="+mn-lt"/>
        </a:defRPr>
      </a:lvl5pPr>
      <a:lvl6pPr marL="2571750" indent="-228600" algn="l" rtl="0" eaLnBrk="0" fontAlgn="base" hangingPunct="0">
        <a:spcBef>
          <a:spcPct val="20000"/>
        </a:spcBef>
        <a:spcAft>
          <a:spcPct val="0"/>
        </a:spcAft>
        <a:buChar char="»"/>
        <a:defRPr sz="2400">
          <a:solidFill>
            <a:schemeClr val="tx1"/>
          </a:solidFill>
          <a:latin typeface="+mn-lt"/>
        </a:defRPr>
      </a:lvl6pPr>
      <a:lvl7pPr marL="3028950" indent="-228600" algn="l" rtl="0" eaLnBrk="0" fontAlgn="base" hangingPunct="0">
        <a:spcBef>
          <a:spcPct val="20000"/>
        </a:spcBef>
        <a:spcAft>
          <a:spcPct val="0"/>
        </a:spcAft>
        <a:buChar char="»"/>
        <a:defRPr sz="2400">
          <a:solidFill>
            <a:schemeClr val="tx1"/>
          </a:solidFill>
          <a:latin typeface="+mn-lt"/>
        </a:defRPr>
      </a:lvl7pPr>
      <a:lvl8pPr marL="3486150" indent="-228600" algn="l" rtl="0" eaLnBrk="0" fontAlgn="base" hangingPunct="0">
        <a:spcBef>
          <a:spcPct val="20000"/>
        </a:spcBef>
        <a:spcAft>
          <a:spcPct val="0"/>
        </a:spcAft>
        <a:buChar char="»"/>
        <a:defRPr sz="2400">
          <a:solidFill>
            <a:schemeClr val="tx1"/>
          </a:solidFill>
          <a:latin typeface="+mn-lt"/>
        </a:defRPr>
      </a:lvl8pPr>
      <a:lvl9pPr marL="3943350" indent="-228600" algn="l" rtl="0" eaLnBrk="0" fontAlgn="base" hangingPunct="0">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notesSlide" Target="../notesSlides/notesSlide3.xml"/><Relationship Id="rId7"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oleObject" Target="../embeddings/Microsoft_Office_Word_97_-_2003_Document1.doc"/></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2.emf"/></Relationships>
</file>

<file path=ppt/slides/_rels/slide24.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4.emf"/></Relationships>
</file>

<file path=ppt/slides/_rels/slide25.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ftr" sz="quarter" idx="3"/>
          </p:nvPr>
        </p:nvSpPr>
        <p:spPr/>
        <p:txBody>
          <a:bodyPr/>
          <a:lstStyle/>
          <a:p>
            <a:r>
              <a:rPr lang="en-AU"/>
              <a:t>www.arrb.com.au	</a:t>
            </a:r>
            <a:r>
              <a:rPr lang="en-AU" b="0">
                <a:solidFill>
                  <a:srgbClr val="B2B2B2"/>
                </a:solidFill>
              </a:rPr>
              <a:t>Advancing safety and efficiency in transport through knowledge</a:t>
            </a:r>
          </a:p>
        </p:txBody>
      </p:sp>
      <p:sp>
        <p:nvSpPr>
          <p:cNvPr id="417794" name="Rectangle 2"/>
          <p:cNvSpPr>
            <a:spLocks noGrp="1" noChangeArrowheads="1"/>
          </p:cNvSpPr>
          <p:nvPr>
            <p:ph type="ctrTitle"/>
          </p:nvPr>
        </p:nvSpPr>
        <p:spPr>
          <a:xfrm>
            <a:off x="214282" y="2285992"/>
            <a:ext cx="8351838" cy="1143000"/>
          </a:xfrm>
        </p:spPr>
        <p:txBody>
          <a:bodyPr/>
          <a:lstStyle/>
          <a:p>
            <a:r>
              <a:rPr lang="en-US" dirty="0" smtClean="0"/>
              <a:t>Rural Roads Management</a:t>
            </a:r>
            <a:endParaRPr lang="en-US" dirty="0"/>
          </a:p>
        </p:txBody>
      </p:sp>
      <p:sp>
        <p:nvSpPr>
          <p:cNvPr id="417795" name="Rectangle 3"/>
          <p:cNvSpPr>
            <a:spLocks noGrp="1" noChangeArrowheads="1"/>
          </p:cNvSpPr>
          <p:nvPr>
            <p:ph type="subTitle" idx="1"/>
          </p:nvPr>
        </p:nvSpPr>
        <p:spPr>
          <a:xfrm>
            <a:off x="790575" y="3857628"/>
            <a:ext cx="7561263" cy="866772"/>
          </a:xfrm>
        </p:spPr>
        <p:txBody>
          <a:bodyPr/>
          <a:lstStyle/>
          <a:p>
            <a:r>
              <a:rPr lang="en-AU" sz="2400" b="1" dirty="0"/>
              <a:t>Tyrone Toole</a:t>
            </a:r>
          </a:p>
          <a:p>
            <a:pPr>
              <a:spcBef>
                <a:spcPct val="10000"/>
              </a:spcBef>
            </a:pPr>
            <a:r>
              <a:rPr lang="en-US" sz="2400" b="1" dirty="0"/>
              <a:t>Sustainable Infrastructure Management </a:t>
            </a:r>
            <a:r>
              <a:rPr lang="en-US" sz="2400" b="1" dirty="0" smtClean="0"/>
              <a:t>Group</a:t>
            </a:r>
            <a:endParaRPr lang="en-US" sz="24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AU"/>
              <a:t>www.arrb.com.au	Advancing safety and efficiency in transport through knowledge </a:t>
            </a:r>
          </a:p>
        </p:txBody>
      </p:sp>
      <p:sp>
        <p:nvSpPr>
          <p:cNvPr id="5" name="Slide Number Placeholder 5"/>
          <p:cNvSpPr>
            <a:spLocks noGrp="1"/>
          </p:cNvSpPr>
          <p:nvPr>
            <p:ph type="sldNum" sz="quarter" idx="12"/>
          </p:nvPr>
        </p:nvSpPr>
        <p:spPr/>
        <p:txBody>
          <a:bodyPr/>
          <a:lstStyle/>
          <a:p>
            <a:fld id="{F93F0ADF-D75A-4034-B110-D1E28773C9E1}" type="slidenum">
              <a:rPr lang="en-AU"/>
              <a:pPr/>
              <a:t>2</a:t>
            </a:fld>
            <a:endParaRPr lang="en-AU"/>
          </a:p>
        </p:txBody>
      </p:sp>
      <p:sp>
        <p:nvSpPr>
          <p:cNvPr id="614402" name="Rectangle 2"/>
          <p:cNvSpPr>
            <a:spLocks noGrp="1" noChangeArrowheads="1"/>
          </p:cNvSpPr>
          <p:nvPr>
            <p:ph type="title"/>
          </p:nvPr>
        </p:nvSpPr>
        <p:spPr/>
        <p:txBody>
          <a:bodyPr/>
          <a:lstStyle/>
          <a:p>
            <a:r>
              <a:rPr lang="en-US" dirty="0" smtClean="0"/>
              <a:t>The context</a:t>
            </a:r>
            <a:endParaRPr lang="en-AU" dirty="0"/>
          </a:p>
        </p:txBody>
      </p:sp>
      <p:sp>
        <p:nvSpPr>
          <p:cNvPr id="614403" name="Rectangle 3"/>
          <p:cNvSpPr>
            <a:spLocks noGrp="1" noChangeArrowheads="1"/>
          </p:cNvSpPr>
          <p:nvPr>
            <p:ph type="body" idx="1"/>
          </p:nvPr>
        </p:nvSpPr>
        <p:spPr>
          <a:xfrm>
            <a:off x="642910" y="1285860"/>
            <a:ext cx="7772400" cy="4376751"/>
          </a:xfrm>
        </p:spPr>
        <p:txBody>
          <a:bodyPr/>
          <a:lstStyle/>
          <a:p>
            <a:r>
              <a:rPr lang="en-AU" sz="2400" b="1" dirty="0" smtClean="0"/>
              <a:t>Access conditions</a:t>
            </a:r>
          </a:p>
          <a:p>
            <a:pPr lvl="1"/>
            <a:r>
              <a:rPr lang="en-AU" dirty="0" smtClean="0"/>
              <a:t>diverse range reflecting natural regions and level of development</a:t>
            </a:r>
          </a:p>
          <a:p>
            <a:r>
              <a:rPr lang="en-AU" sz="2400" b="1" dirty="0" smtClean="0"/>
              <a:t>Required outcomes</a:t>
            </a:r>
          </a:p>
          <a:p>
            <a:pPr lvl="1"/>
            <a:r>
              <a:rPr lang="en-AU" dirty="0" smtClean="0"/>
              <a:t>safe, reliable and efficient access for communities (and road users)</a:t>
            </a:r>
          </a:p>
          <a:p>
            <a:pPr lvl="1"/>
            <a:r>
              <a:rPr lang="en-AU" dirty="0" smtClean="0"/>
              <a:t>minimising the long term costs of initial provision, operation, maintenance, and renewal</a:t>
            </a:r>
          </a:p>
          <a:p>
            <a:r>
              <a:rPr lang="en-AU" sz="2400" b="1" dirty="0" smtClean="0"/>
              <a:t>The Challenge</a:t>
            </a:r>
          </a:p>
          <a:p>
            <a:pPr lvl="1"/>
            <a:r>
              <a:rPr lang="en-AU" dirty="0" smtClean="0"/>
              <a:t>optimising the utilisation of available financial and human resources</a:t>
            </a:r>
          </a:p>
          <a:p>
            <a:pPr lvl="1"/>
            <a:r>
              <a:rPr lang="en-AU" dirty="0" smtClean="0"/>
              <a:t>sustainability</a:t>
            </a:r>
          </a:p>
          <a:p>
            <a:r>
              <a:rPr lang="en-AU" sz="2400" b="1" dirty="0" smtClean="0"/>
              <a:t>Solutions</a:t>
            </a:r>
            <a:r>
              <a:rPr lang="en-AU" sz="2400" dirty="0" smtClean="0"/>
              <a:t> – many exist, so let’s harness and adapt</a:t>
            </a:r>
            <a:endParaRPr lang="en-AU" sz="2400" b="1" u="sng" dirty="0"/>
          </a:p>
          <a:p>
            <a:endParaRPr lang="en-AU"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403">
                                            <p:txEl>
                                              <p:pRg st="0" end="0"/>
                                            </p:txEl>
                                          </p:spTgt>
                                        </p:tgtEl>
                                        <p:attrNameLst>
                                          <p:attrName>style.visibility</p:attrName>
                                        </p:attrNameLst>
                                      </p:cBhvr>
                                      <p:to>
                                        <p:strVal val="visible"/>
                                      </p:to>
                                    </p:set>
                                    <p:anim calcmode="lin" valueType="num">
                                      <p:cBhvr additive="base">
                                        <p:cTn id="7" dur="500" fill="hold"/>
                                        <p:tgtEl>
                                          <p:spTgt spid="6144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4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403">
                                            <p:txEl>
                                              <p:pRg st="1" end="1"/>
                                            </p:txEl>
                                          </p:spTgt>
                                        </p:tgtEl>
                                        <p:attrNameLst>
                                          <p:attrName>style.visibility</p:attrName>
                                        </p:attrNameLst>
                                      </p:cBhvr>
                                      <p:to>
                                        <p:strVal val="visible"/>
                                      </p:to>
                                    </p:set>
                                    <p:anim calcmode="lin" valueType="num">
                                      <p:cBhvr additive="base">
                                        <p:cTn id="13" dur="500" fill="hold"/>
                                        <p:tgtEl>
                                          <p:spTgt spid="61440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4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4403">
                                            <p:txEl>
                                              <p:pRg st="2" end="2"/>
                                            </p:txEl>
                                          </p:spTgt>
                                        </p:tgtEl>
                                        <p:attrNameLst>
                                          <p:attrName>style.visibility</p:attrName>
                                        </p:attrNameLst>
                                      </p:cBhvr>
                                      <p:to>
                                        <p:strVal val="visible"/>
                                      </p:to>
                                    </p:set>
                                    <p:anim calcmode="lin" valueType="num">
                                      <p:cBhvr additive="base">
                                        <p:cTn id="19" dur="500" fill="hold"/>
                                        <p:tgtEl>
                                          <p:spTgt spid="61440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4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4403">
                                            <p:txEl>
                                              <p:pRg st="3" end="3"/>
                                            </p:txEl>
                                          </p:spTgt>
                                        </p:tgtEl>
                                        <p:attrNameLst>
                                          <p:attrName>style.visibility</p:attrName>
                                        </p:attrNameLst>
                                      </p:cBhvr>
                                      <p:to>
                                        <p:strVal val="visible"/>
                                      </p:to>
                                    </p:set>
                                    <p:anim calcmode="lin" valueType="num">
                                      <p:cBhvr additive="base">
                                        <p:cTn id="25" dur="500" fill="hold"/>
                                        <p:tgtEl>
                                          <p:spTgt spid="61440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4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4403">
                                            <p:txEl>
                                              <p:pRg st="4" end="4"/>
                                            </p:txEl>
                                          </p:spTgt>
                                        </p:tgtEl>
                                        <p:attrNameLst>
                                          <p:attrName>style.visibility</p:attrName>
                                        </p:attrNameLst>
                                      </p:cBhvr>
                                      <p:to>
                                        <p:strVal val="visible"/>
                                      </p:to>
                                    </p:set>
                                    <p:anim calcmode="lin" valueType="num">
                                      <p:cBhvr additive="base">
                                        <p:cTn id="31" dur="500" fill="hold"/>
                                        <p:tgtEl>
                                          <p:spTgt spid="61440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44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4403">
                                            <p:txEl>
                                              <p:pRg st="5" end="5"/>
                                            </p:txEl>
                                          </p:spTgt>
                                        </p:tgtEl>
                                        <p:attrNameLst>
                                          <p:attrName>style.visibility</p:attrName>
                                        </p:attrNameLst>
                                      </p:cBhvr>
                                      <p:to>
                                        <p:strVal val="visible"/>
                                      </p:to>
                                    </p:set>
                                    <p:anim calcmode="lin" valueType="num">
                                      <p:cBhvr additive="base">
                                        <p:cTn id="37" dur="500" fill="hold"/>
                                        <p:tgtEl>
                                          <p:spTgt spid="61440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440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4403">
                                            <p:txEl>
                                              <p:pRg st="6" end="6"/>
                                            </p:txEl>
                                          </p:spTgt>
                                        </p:tgtEl>
                                        <p:attrNameLst>
                                          <p:attrName>style.visibility</p:attrName>
                                        </p:attrNameLst>
                                      </p:cBhvr>
                                      <p:to>
                                        <p:strVal val="visible"/>
                                      </p:to>
                                    </p:set>
                                    <p:anim calcmode="lin" valueType="num">
                                      <p:cBhvr additive="base">
                                        <p:cTn id="43" dur="500" fill="hold"/>
                                        <p:tgtEl>
                                          <p:spTgt spid="61440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440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14403">
                                            <p:txEl>
                                              <p:pRg st="7" end="7"/>
                                            </p:txEl>
                                          </p:spTgt>
                                        </p:tgtEl>
                                        <p:attrNameLst>
                                          <p:attrName>style.visibility</p:attrName>
                                        </p:attrNameLst>
                                      </p:cBhvr>
                                      <p:to>
                                        <p:strVal val="visible"/>
                                      </p:to>
                                    </p:set>
                                    <p:anim calcmode="lin" valueType="num">
                                      <p:cBhvr additive="base">
                                        <p:cTn id="49" dur="500" fill="hold"/>
                                        <p:tgtEl>
                                          <p:spTgt spid="61440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440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14403">
                                            <p:txEl>
                                              <p:pRg st="8" end="8"/>
                                            </p:txEl>
                                          </p:spTgt>
                                        </p:tgtEl>
                                        <p:attrNameLst>
                                          <p:attrName>style.visibility</p:attrName>
                                        </p:attrNameLst>
                                      </p:cBhvr>
                                      <p:to>
                                        <p:strVal val="visible"/>
                                      </p:to>
                                    </p:set>
                                    <p:anim calcmode="lin" valueType="num">
                                      <p:cBhvr additive="base">
                                        <p:cTn id="55" dur="500" fill="hold"/>
                                        <p:tgtEl>
                                          <p:spTgt spid="61440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440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&amp; Objectives</a:t>
            </a:r>
            <a:endParaRPr lang="en-US" dirty="0"/>
          </a:p>
        </p:txBody>
      </p:sp>
      <p:sp>
        <p:nvSpPr>
          <p:cNvPr id="3" name="Content Placeholder 2"/>
          <p:cNvSpPr>
            <a:spLocks noGrp="1"/>
          </p:cNvSpPr>
          <p:nvPr>
            <p:ph idx="1"/>
          </p:nvPr>
        </p:nvSpPr>
        <p:spPr>
          <a:xfrm>
            <a:off x="500034" y="1428736"/>
            <a:ext cx="8143932" cy="4448189"/>
          </a:xfrm>
        </p:spPr>
        <p:txBody>
          <a:bodyPr/>
          <a:lstStyle/>
          <a:p>
            <a:pPr>
              <a:spcAft>
                <a:spcPts val="1200"/>
              </a:spcAft>
            </a:pPr>
            <a:r>
              <a:rPr lang="en-AU" sz="2800" b="1" dirty="0" smtClean="0"/>
              <a:t>Planning and management of rural road infrastructure</a:t>
            </a:r>
          </a:p>
          <a:p>
            <a:pPr lvl="1">
              <a:spcAft>
                <a:spcPts val="1200"/>
              </a:spcAft>
            </a:pPr>
            <a:r>
              <a:rPr lang="en-AU" sz="2600" dirty="0" smtClean="0"/>
              <a:t>Promote efficient use of available, usually constrained funds, to have a greater impact.</a:t>
            </a:r>
          </a:p>
          <a:p>
            <a:pPr lvl="1">
              <a:spcAft>
                <a:spcPts val="1200"/>
              </a:spcAft>
            </a:pPr>
            <a:r>
              <a:rPr lang="en-AU" sz="2800" dirty="0" smtClean="0"/>
              <a:t>Demonstrate examples of effective investment in knowledge generation, dissemination and training in rural road management</a:t>
            </a:r>
          </a:p>
          <a:p>
            <a:pPr lvl="1">
              <a:spcAft>
                <a:spcPts val="1200"/>
              </a:spcAft>
            </a:pPr>
            <a:r>
              <a:rPr lang="en-AU" sz="2800" dirty="0" smtClean="0"/>
              <a:t>Deliver sustainable solutions</a:t>
            </a:r>
          </a:p>
          <a:p>
            <a:endParaRPr lang="en-US" sz="2800" dirty="0"/>
          </a:p>
        </p:txBody>
      </p:sp>
      <p:sp>
        <p:nvSpPr>
          <p:cNvPr id="4" name="Footer Placeholder 3"/>
          <p:cNvSpPr>
            <a:spLocks noGrp="1"/>
          </p:cNvSpPr>
          <p:nvPr>
            <p:ph type="ftr" sz="quarter" idx="11"/>
          </p:nvPr>
        </p:nvSpPr>
        <p:spPr/>
        <p:txBody>
          <a:bodyPr/>
          <a:lstStyle/>
          <a:p>
            <a:r>
              <a:rPr lang="en-AU" smtClean="0"/>
              <a:t>www.arrb.com.au	Advancing safety and efficiency in transport through knowledge </a:t>
            </a:r>
            <a:endParaRPr lang="en-AU"/>
          </a:p>
        </p:txBody>
      </p:sp>
      <p:sp>
        <p:nvSpPr>
          <p:cNvPr id="5" name="Slide Number Placeholder 4"/>
          <p:cNvSpPr>
            <a:spLocks noGrp="1"/>
          </p:cNvSpPr>
          <p:nvPr>
            <p:ph type="sldNum" sz="quarter" idx="12"/>
          </p:nvPr>
        </p:nvSpPr>
        <p:spPr/>
        <p:txBody>
          <a:bodyPr/>
          <a:lstStyle/>
          <a:p>
            <a:fld id="{CFE859FF-4F63-4404-8435-E03F6BC09438}" type="slidenum">
              <a:rPr lang="en-AU" smtClean="0"/>
              <a:pPr/>
              <a:t>3</a:t>
            </a:fld>
            <a:endParaRPr lang="en-AU"/>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fld id="{25FB593D-211B-47B4-AE45-6C76D41824B7}" type="slidenum">
              <a:rPr lang="en-US"/>
              <a:pPr/>
              <a:t>4</a:t>
            </a:fld>
            <a:endParaRPr lang="en-US">
              <a:solidFill>
                <a:schemeClr val="tx1"/>
              </a:solidFill>
            </a:endParaRPr>
          </a:p>
        </p:txBody>
      </p:sp>
      <p:sp>
        <p:nvSpPr>
          <p:cNvPr id="302082" name="Rectangle 2"/>
          <p:cNvSpPr>
            <a:spLocks noGrp="1" noChangeArrowheads="1"/>
          </p:cNvSpPr>
          <p:nvPr>
            <p:ph type="title"/>
          </p:nvPr>
        </p:nvSpPr>
        <p:spPr/>
        <p:txBody>
          <a:bodyPr/>
          <a:lstStyle/>
          <a:p>
            <a:r>
              <a:rPr lang="en-US"/>
              <a:t>The circumstances….</a:t>
            </a:r>
          </a:p>
        </p:txBody>
      </p:sp>
      <p:graphicFrame>
        <p:nvGraphicFramePr>
          <p:cNvPr id="302084" name="Object 4"/>
          <p:cNvGraphicFramePr>
            <a:graphicFrameLocks noChangeAspect="1"/>
          </p:cNvGraphicFramePr>
          <p:nvPr>
            <p:ph idx="1"/>
          </p:nvPr>
        </p:nvGraphicFramePr>
        <p:xfrm>
          <a:off x="5003800" y="836613"/>
          <a:ext cx="3873500" cy="2746375"/>
        </p:xfrm>
        <a:graphic>
          <a:graphicData uri="http://schemas.openxmlformats.org/presentationml/2006/ole">
            <p:oleObj spid="_x0000_s2050" name="Microsoft Word Document" r:id="rId4" imgW="4448880" imgH="3154680" progId="Word.Document.8">
              <p:embed/>
            </p:oleObj>
          </a:graphicData>
        </a:graphic>
      </p:graphicFrame>
      <p:pic>
        <p:nvPicPr>
          <p:cNvPr id="302086" name="Picture 6" descr="2003-08-06 at 15-31-25"/>
          <p:cNvPicPr>
            <a:picLocks noChangeAspect="1" noChangeArrowheads="1"/>
          </p:cNvPicPr>
          <p:nvPr/>
        </p:nvPicPr>
        <p:blipFill>
          <a:blip r:embed="rId5"/>
          <a:srcRect/>
          <a:stretch>
            <a:fillRect/>
          </a:stretch>
        </p:blipFill>
        <p:spPr bwMode="auto">
          <a:xfrm>
            <a:off x="4500563" y="3068638"/>
            <a:ext cx="4464050" cy="3349625"/>
          </a:xfrm>
          <a:prstGeom prst="rect">
            <a:avLst/>
          </a:prstGeom>
          <a:noFill/>
        </p:spPr>
      </p:pic>
      <p:pic>
        <p:nvPicPr>
          <p:cNvPr id="13" name="Picture 9" descr="IMG_3315"/>
          <p:cNvPicPr>
            <a:picLocks noChangeAspect="1" noChangeArrowheads="1"/>
          </p:cNvPicPr>
          <p:nvPr/>
        </p:nvPicPr>
        <p:blipFill>
          <a:blip r:embed="rId6" cstate="print"/>
          <a:srcRect/>
          <a:stretch>
            <a:fillRect/>
          </a:stretch>
        </p:blipFill>
        <p:spPr bwMode="auto">
          <a:xfrm>
            <a:off x="642910" y="3500438"/>
            <a:ext cx="3716264" cy="2787652"/>
          </a:xfrm>
          <a:prstGeom prst="rect">
            <a:avLst/>
          </a:prstGeom>
          <a:noFill/>
        </p:spPr>
      </p:pic>
      <p:pic>
        <p:nvPicPr>
          <p:cNvPr id="14" name="Picture 3" descr="DSC_0036"/>
          <p:cNvPicPr>
            <a:picLocks noChangeAspect="1" noChangeArrowheads="1"/>
          </p:cNvPicPr>
          <p:nvPr/>
        </p:nvPicPr>
        <p:blipFill>
          <a:blip r:embed="rId7" cstate="print"/>
          <a:srcRect/>
          <a:stretch>
            <a:fillRect/>
          </a:stretch>
        </p:blipFill>
        <p:spPr bwMode="auto">
          <a:xfrm>
            <a:off x="214282" y="1285860"/>
            <a:ext cx="4383082" cy="2643206"/>
          </a:xfrm>
          <a:prstGeom prst="rect">
            <a:avLst/>
          </a:prstGeom>
          <a:noFill/>
        </p:spPr>
      </p:pic>
      <p:pic>
        <p:nvPicPr>
          <p:cNvPr id="15" name="Picture 8" descr="Visit 8 014"/>
          <p:cNvPicPr>
            <a:picLocks noChangeAspect="1" noChangeArrowheads="1"/>
          </p:cNvPicPr>
          <p:nvPr/>
        </p:nvPicPr>
        <p:blipFill>
          <a:blip r:embed="rId8" cstate="print"/>
          <a:srcRect/>
          <a:stretch>
            <a:fillRect/>
          </a:stretch>
        </p:blipFill>
        <p:spPr bwMode="auto">
          <a:xfrm>
            <a:off x="2786050" y="2428868"/>
            <a:ext cx="3384550" cy="2536825"/>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500"/>
                                  </p:stCondLst>
                                  <p:childTnLst>
                                    <p:set>
                                      <p:cBhvr>
                                        <p:cTn id="6" dur="1" fill="hold">
                                          <p:stCondLst>
                                            <p:cond delay="0"/>
                                          </p:stCondLst>
                                        </p:cTn>
                                        <p:tgtEl>
                                          <p:spTgt spid="302084"/>
                                        </p:tgtEl>
                                        <p:attrNameLst>
                                          <p:attrName>style.visibility</p:attrName>
                                        </p:attrNameLst>
                                      </p:cBhvr>
                                      <p:to>
                                        <p:strVal val="visible"/>
                                      </p:to>
                                    </p:set>
                                    <p:anim calcmode="lin" valueType="num">
                                      <p:cBhvr additive="base">
                                        <p:cTn id="7" dur="1000" fill="hold"/>
                                        <p:tgtEl>
                                          <p:spTgt spid="302084"/>
                                        </p:tgtEl>
                                        <p:attrNameLst>
                                          <p:attrName>ppt_x</p:attrName>
                                        </p:attrNameLst>
                                      </p:cBhvr>
                                      <p:tavLst>
                                        <p:tav tm="0">
                                          <p:val>
                                            <p:strVal val="#ppt_x"/>
                                          </p:val>
                                        </p:tav>
                                        <p:tav tm="100000">
                                          <p:val>
                                            <p:strVal val="#ppt_x"/>
                                          </p:val>
                                        </p:tav>
                                      </p:tavLst>
                                    </p:anim>
                                    <p:anim calcmode="lin" valueType="num">
                                      <p:cBhvr additive="base">
                                        <p:cTn id="8" dur="1000" fill="hold"/>
                                        <p:tgtEl>
                                          <p:spTgt spid="302084"/>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nodeType="afterEffect">
                                  <p:stCondLst>
                                    <p:cond delay="500"/>
                                  </p:stCondLst>
                                  <p:childTnLst>
                                    <p:set>
                                      <p:cBhvr>
                                        <p:cTn id="11" dur="1" fill="hold">
                                          <p:stCondLst>
                                            <p:cond delay="0"/>
                                          </p:stCondLst>
                                        </p:cTn>
                                        <p:tgtEl>
                                          <p:spTgt spid="302086"/>
                                        </p:tgtEl>
                                        <p:attrNameLst>
                                          <p:attrName>style.visibility</p:attrName>
                                        </p:attrNameLst>
                                      </p:cBhvr>
                                      <p:to>
                                        <p:strVal val="visible"/>
                                      </p:to>
                                    </p:set>
                                    <p:anim calcmode="lin" valueType="num">
                                      <p:cBhvr additive="base">
                                        <p:cTn id="12" dur="1000" fill="hold"/>
                                        <p:tgtEl>
                                          <p:spTgt spid="302086"/>
                                        </p:tgtEl>
                                        <p:attrNameLst>
                                          <p:attrName>ppt_x</p:attrName>
                                        </p:attrNameLst>
                                      </p:cBhvr>
                                      <p:tavLst>
                                        <p:tav tm="0">
                                          <p:val>
                                            <p:strVal val="#ppt_x"/>
                                          </p:val>
                                        </p:tav>
                                        <p:tav tm="100000">
                                          <p:val>
                                            <p:strVal val="#ppt_x"/>
                                          </p:val>
                                        </p:tav>
                                      </p:tavLst>
                                    </p:anim>
                                    <p:anim calcmode="lin" valueType="num">
                                      <p:cBhvr additive="base">
                                        <p:cTn id="13" dur="1000" fill="hold"/>
                                        <p:tgtEl>
                                          <p:spTgt spid="30208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50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p:cNvSpPr>
            <a:spLocks noGrp="1"/>
          </p:cNvSpPr>
          <p:nvPr>
            <p:ph type="ftr" sz="quarter" idx="11"/>
          </p:nvPr>
        </p:nvSpPr>
        <p:spPr/>
        <p:txBody>
          <a:bodyPr/>
          <a:lstStyle/>
          <a:p>
            <a:r>
              <a:rPr lang="en-US"/>
              <a:t>www.arrb.com.au	Advancing safety and efficiency in transport through knowledge</a:t>
            </a:r>
          </a:p>
        </p:txBody>
      </p:sp>
      <p:sp>
        <p:nvSpPr>
          <p:cNvPr id="8" name="Slide Number Placeholder 5"/>
          <p:cNvSpPr>
            <a:spLocks noGrp="1"/>
          </p:cNvSpPr>
          <p:nvPr>
            <p:ph type="sldNum" sz="quarter" idx="12"/>
          </p:nvPr>
        </p:nvSpPr>
        <p:spPr/>
        <p:txBody>
          <a:bodyPr/>
          <a:lstStyle/>
          <a:p>
            <a:fld id="{86D8D4D7-693B-462A-B9F8-C90CC3140DAA}" type="slidenum">
              <a:rPr lang="en-US"/>
              <a:pPr/>
              <a:t>5</a:t>
            </a:fld>
            <a:endParaRPr lang="en-US"/>
          </a:p>
        </p:txBody>
      </p:sp>
      <p:sp>
        <p:nvSpPr>
          <p:cNvPr id="34818" name="Rectangle 2"/>
          <p:cNvSpPr>
            <a:spLocks noGrp="1" noChangeArrowheads="1"/>
          </p:cNvSpPr>
          <p:nvPr>
            <p:ph type="title"/>
          </p:nvPr>
        </p:nvSpPr>
        <p:spPr>
          <a:xfrm>
            <a:off x="571472" y="500042"/>
            <a:ext cx="8172450" cy="735013"/>
          </a:xfrm>
        </p:spPr>
        <p:txBody>
          <a:bodyPr/>
          <a:lstStyle/>
          <a:p>
            <a:r>
              <a:rPr lang="en-AU" dirty="0"/>
              <a:t>What has changed?</a:t>
            </a:r>
          </a:p>
        </p:txBody>
      </p:sp>
      <p:sp>
        <p:nvSpPr>
          <p:cNvPr id="34819" name="Rectangle 3"/>
          <p:cNvSpPr>
            <a:spLocks noGrp="1" noChangeArrowheads="1"/>
          </p:cNvSpPr>
          <p:nvPr>
            <p:ph type="body" idx="1"/>
          </p:nvPr>
        </p:nvSpPr>
        <p:spPr>
          <a:xfrm>
            <a:off x="323850" y="1341438"/>
            <a:ext cx="8105802" cy="4679950"/>
          </a:xfrm>
        </p:spPr>
        <p:txBody>
          <a:bodyPr/>
          <a:lstStyle/>
          <a:p>
            <a:r>
              <a:rPr lang="en-AU" sz="2800" dirty="0"/>
              <a:t>Increased recognition of the importance of an effective network for </a:t>
            </a:r>
            <a:r>
              <a:rPr lang="en-AU" sz="2800" dirty="0" smtClean="0"/>
              <a:t>–</a:t>
            </a:r>
          </a:p>
          <a:p>
            <a:pPr lvl="1"/>
            <a:r>
              <a:rPr lang="en-AU" sz="2600" dirty="0" smtClean="0"/>
              <a:t>delivering </a:t>
            </a:r>
            <a:r>
              <a:rPr lang="en-AU" sz="2600" dirty="0"/>
              <a:t>community </a:t>
            </a:r>
            <a:r>
              <a:rPr lang="en-AU" sz="2600" dirty="0" smtClean="0"/>
              <a:t>benefits</a:t>
            </a:r>
          </a:p>
          <a:p>
            <a:pPr lvl="1"/>
            <a:r>
              <a:rPr lang="en-AU" sz="2600" dirty="0" smtClean="0"/>
              <a:t>as an engine for growth</a:t>
            </a:r>
          </a:p>
          <a:p>
            <a:endParaRPr lang="en-AU" sz="2800" dirty="0"/>
          </a:p>
          <a:p>
            <a:r>
              <a:rPr lang="en-AU" sz="2800" dirty="0"/>
              <a:t>Realisation of the </a:t>
            </a:r>
            <a:r>
              <a:rPr lang="en-AU" sz="2800" dirty="0" err="1"/>
              <a:t>disbenefits</a:t>
            </a:r>
            <a:r>
              <a:rPr lang="en-AU" sz="2800" dirty="0"/>
              <a:t> of a lack of action, leading to </a:t>
            </a:r>
            <a:r>
              <a:rPr lang="en-AU" sz="2800" dirty="0" smtClean="0"/>
              <a:t>–</a:t>
            </a:r>
          </a:p>
          <a:p>
            <a:pPr lvl="1"/>
            <a:r>
              <a:rPr lang="en-AU" sz="2600" dirty="0" smtClean="0"/>
              <a:t>increased transport costs</a:t>
            </a:r>
          </a:p>
          <a:p>
            <a:pPr lvl="1"/>
            <a:r>
              <a:rPr lang="en-AU" sz="2600" dirty="0" smtClean="0"/>
              <a:t>losses in asset value</a:t>
            </a:r>
          </a:p>
          <a:p>
            <a:endParaRPr lang="en-AU" sz="2400" dirty="0"/>
          </a:p>
          <a:p>
            <a:endParaRPr lang="en-AU" sz="2400" dirty="0"/>
          </a:p>
          <a:p>
            <a:endParaRPr lang="en-AU" sz="2400" dirty="0"/>
          </a:p>
          <a:p>
            <a:endParaRPr lang="en-AU" sz="2400" dirty="0"/>
          </a:p>
          <a:p>
            <a:pPr>
              <a:buFontTx/>
              <a:buNone/>
            </a:pPr>
            <a:endParaRPr lang="en-AU" sz="2400" dirty="0"/>
          </a:p>
        </p:txBody>
      </p:sp>
      <p:sp>
        <p:nvSpPr>
          <p:cNvPr id="34820" name="Text Box 4"/>
          <p:cNvSpPr txBox="1">
            <a:spLocks noChangeArrowheads="1"/>
          </p:cNvSpPr>
          <p:nvPr/>
        </p:nvSpPr>
        <p:spPr bwMode="auto">
          <a:xfrm>
            <a:off x="5165725" y="1676400"/>
            <a:ext cx="184150" cy="457200"/>
          </a:xfrm>
          <a:prstGeom prst="rect">
            <a:avLst/>
          </a:prstGeom>
          <a:noFill/>
          <a:ln w="12700">
            <a:noFill/>
            <a:miter lim="800000"/>
            <a:headEnd type="none" w="sm" len="sm"/>
            <a:tailEnd type="none" w="sm" len="sm"/>
          </a:ln>
          <a:effectLst/>
        </p:spPr>
        <p:txBody>
          <a:bodyPr wrap="none" anchor="ctr">
            <a:spAutoFit/>
          </a:bodyPr>
          <a:lstStyle/>
          <a:p>
            <a:endParaRPr lang="en-A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 calcmode="lin" valueType="num">
                                      <p:cBhvr additive="base">
                                        <p:cTn id="7" dur="500" fill="hold"/>
                                        <p:tgtEl>
                                          <p:spTgt spid="348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8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819">
                                            <p:txEl>
                                              <p:pRg st="1" end="1"/>
                                            </p:txEl>
                                          </p:spTgt>
                                        </p:tgtEl>
                                        <p:attrNameLst>
                                          <p:attrName>style.visibility</p:attrName>
                                        </p:attrNameLst>
                                      </p:cBhvr>
                                      <p:to>
                                        <p:strVal val="visible"/>
                                      </p:to>
                                    </p:set>
                                    <p:anim calcmode="lin" valueType="num">
                                      <p:cBhvr additive="base">
                                        <p:cTn id="13" dur="500" fill="hold"/>
                                        <p:tgtEl>
                                          <p:spTgt spid="348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8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4819">
                                            <p:txEl>
                                              <p:pRg st="2" end="2"/>
                                            </p:txEl>
                                          </p:spTgt>
                                        </p:tgtEl>
                                        <p:attrNameLst>
                                          <p:attrName>style.visibility</p:attrName>
                                        </p:attrNameLst>
                                      </p:cBhvr>
                                      <p:to>
                                        <p:strVal val="visible"/>
                                      </p:to>
                                    </p:set>
                                    <p:anim calcmode="lin" valueType="num">
                                      <p:cBhvr additive="base">
                                        <p:cTn id="19" dur="500" fill="hold"/>
                                        <p:tgtEl>
                                          <p:spTgt spid="348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4819">
                                            <p:txEl>
                                              <p:pRg st="4" end="4"/>
                                            </p:txEl>
                                          </p:spTgt>
                                        </p:tgtEl>
                                        <p:attrNameLst>
                                          <p:attrName>style.visibility</p:attrName>
                                        </p:attrNameLst>
                                      </p:cBhvr>
                                      <p:to>
                                        <p:strVal val="visible"/>
                                      </p:to>
                                    </p:set>
                                    <p:anim calcmode="lin" valueType="num">
                                      <p:cBhvr additive="base">
                                        <p:cTn id="25" dur="500" fill="hold"/>
                                        <p:tgtEl>
                                          <p:spTgt spid="3481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8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4819">
                                            <p:txEl>
                                              <p:pRg st="5" end="5"/>
                                            </p:txEl>
                                          </p:spTgt>
                                        </p:tgtEl>
                                        <p:attrNameLst>
                                          <p:attrName>style.visibility</p:attrName>
                                        </p:attrNameLst>
                                      </p:cBhvr>
                                      <p:to>
                                        <p:strVal val="visible"/>
                                      </p:to>
                                    </p:set>
                                    <p:anim calcmode="lin" valueType="num">
                                      <p:cBhvr additive="base">
                                        <p:cTn id="31" dur="500" fill="hold"/>
                                        <p:tgtEl>
                                          <p:spTgt spid="3481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48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4819">
                                            <p:txEl>
                                              <p:pRg st="6" end="6"/>
                                            </p:txEl>
                                          </p:spTgt>
                                        </p:tgtEl>
                                        <p:attrNameLst>
                                          <p:attrName>style.visibility</p:attrName>
                                        </p:attrNameLst>
                                      </p:cBhvr>
                                      <p:to>
                                        <p:strVal val="visible"/>
                                      </p:to>
                                    </p:set>
                                    <p:anim calcmode="lin" valueType="num">
                                      <p:cBhvr additive="base">
                                        <p:cTn id="37" dur="500" fill="hold"/>
                                        <p:tgtEl>
                                          <p:spTgt spid="34819">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481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312E8E83-13E7-474B-89C9-B6221670A502}" type="slidenum">
              <a:rPr lang="en-US"/>
              <a:pPr/>
              <a:t>6</a:t>
            </a:fld>
            <a:endParaRPr lang="en-US">
              <a:solidFill>
                <a:schemeClr val="tx1"/>
              </a:solidFill>
            </a:endParaRPr>
          </a:p>
        </p:txBody>
      </p:sp>
      <p:sp>
        <p:nvSpPr>
          <p:cNvPr id="304130" name="Rectangle 2"/>
          <p:cNvSpPr>
            <a:spLocks noGrp="1" noChangeArrowheads="1"/>
          </p:cNvSpPr>
          <p:nvPr>
            <p:ph type="title"/>
          </p:nvPr>
        </p:nvSpPr>
        <p:spPr/>
        <p:txBody>
          <a:bodyPr/>
          <a:lstStyle/>
          <a:p>
            <a:r>
              <a:rPr lang="en-US" dirty="0" smtClean="0"/>
              <a:t>What are we trying to deliver?</a:t>
            </a:r>
            <a:endParaRPr lang="en-US" dirty="0"/>
          </a:p>
        </p:txBody>
      </p:sp>
      <p:sp>
        <p:nvSpPr>
          <p:cNvPr id="304131" name="Rectangle 3"/>
          <p:cNvSpPr>
            <a:spLocks noGrp="1" noChangeArrowheads="1"/>
          </p:cNvSpPr>
          <p:nvPr>
            <p:ph type="body" idx="1"/>
          </p:nvPr>
        </p:nvSpPr>
        <p:spPr>
          <a:xfrm>
            <a:off x="323850" y="2060575"/>
            <a:ext cx="8135938" cy="3432175"/>
          </a:xfrm>
        </p:spPr>
        <p:txBody>
          <a:bodyPr/>
          <a:lstStyle/>
          <a:p>
            <a:pPr>
              <a:buFontTx/>
              <a:buNone/>
            </a:pPr>
            <a:r>
              <a:rPr lang="en-US" dirty="0"/>
              <a:t>…………..community benefits………….</a:t>
            </a:r>
          </a:p>
          <a:p>
            <a:endParaRPr lang="en-US" dirty="0"/>
          </a:p>
          <a:p>
            <a:pPr>
              <a:buFontTx/>
              <a:buNone/>
            </a:pPr>
            <a:r>
              <a:rPr lang="en-US" dirty="0"/>
              <a:t>……..desirable </a:t>
            </a:r>
            <a:r>
              <a:rPr lang="en-US" dirty="0" smtClean="0"/>
              <a:t>levels </a:t>
            </a:r>
            <a:r>
              <a:rPr lang="en-US" dirty="0"/>
              <a:t>of service at minimum cost………..</a:t>
            </a:r>
          </a:p>
          <a:p>
            <a:endParaRPr lang="en-US" dirty="0"/>
          </a:p>
          <a:p>
            <a:pPr>
              <a:buFontTx/>
              <a:buNone/>
            </a:pPr>
            <a:r>
              <a:rPr lang="en-US" dirty="0" smtClean="0"/>
              <a:t>………… </a:t>
            </a:r>
            <a:r>
              <a:rPr lang="en-US" dirty="0"/>
              <a:t>public expectations………………</a:t>
            </a:r>
          </a:p>
          <a:p>
            <a:endParaRPr lang="en-US" dirty="0"/>
          </a:p>
          <a:p>
            <a:pPr>
              <a:buFontTx/>
              <a:buNone/>
            </a:pPr>
            <a:r>
              <a:rPr lang="en-US" dirty="0"/>
              <a:t>……….cost effective decisions, with </a:t>
            </a:r>
            <a:r>
              <a:rPr lang="en-US" dirty="0" smtClean="0"/>
              <a:t>economic </a:t>
            </a:r>
            <a:r>
              <a:rPr lang="en-US" dirty="0"/>
              <a:t>trade-offs……</a:t>
            </a:r>
          </a:p>
          <a:p>
            <a:pPr>
              <a:buFontTx/>
              <a:buNone/>
            </a:pP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3"/>
          <p:cNvSpPr>
            <a:spLocks noGrp="1"/>
          </p:cNvSpPr>
          <p:nvPr>
            <p:ph type="sldNum" sz="quarter" idx="10"/>
          </p:nvPr>
        </p:nvSpPr>
        <p:spPr/>
        <p:txBody>
          <a:bodyPr/>
          <a:lstStyle/>
          <a:p>
            <a:fld id="{4E25B388-A95D-4B07-A5F7-958C9463A4E0}" type="slidenum">
              <a:rPr lang="en-US"/>
              <a:pPr/>
              <a:t>7</a:t>
            </a:fld>
            <a:endParaRPr lang="en-US">
              <a:solidFill>
                <a:schemeClr val="tx1"/>
              </a:solidFill>
            </a:endParaRPr>
          </a:p>
        </p:txBody>
      </p:sp>
      <p:sp>
        <p:nvSpPr>
          <p:cNvPr id="306178" name="Oval 2"/>
          <p:cNvSpPr>
            <a:spLocks noChangeArrowheads="1"/>
          </p:cNvSpPr>
          <p:nvPr/>
        </p:nvSpPr>
        <p:spPr bwMode="auto">
          <a:xfrm>
            <a:off x="1258888" y="765175"/>
            <a:ext cx="6049962" cy="5688013"/>
          </a:xfrm>
          <a:prstGeom prst="ellipse">
            <a:avLst/>
          </a:prstGeom>
          <a:noFill/>
          <a:ln w="9525">
            <a:solidFill>
              <a:schemeClr val="tx1"/>
            </a:solidFill>
            <a:round/>
            <a:headEnd/>
            <a:tailEnd/>
          </a:ln>
          <a:effectLst/>
        </p:spPr>
        <p:txBody>
          <a:bodyPr wrap="none" anchor="ctr"/>
          <a:lstStyle/>
          <a:p>
            <a:pPr algn="ctr"/>
            <a:r>
              <a:rPr lang="en-US" sz="2000" b="1">
                <a:latin typeface="Times New Roman" pitchFamily="18" charset="0"/>
              </a:rPr>
              <a:t>Total</a:t>
            </a:r>
          </a:p>
          <a:p>
            <a:pPr algn="ctr"/>
            <a:r>
              <a:rPr lang="en-US" sz="2000" b="1">
                <a:latin typeface="Times New Roman" pitchFamily="18" charset="0"/>
              </a:rPr>
              <a:t>Transport System Management</a:t>
            </a:r>
          </a:p>
          <a:p>
            <a:pPr algn="ctr"/>
            <a:r>
              <a:rPr lang="en-US" sz="2000" b="1">
                <a:latin typeface="Times New Roman" pitchFamily="18" charset="0"/>
              </a:rPr>
              <a:t>(to meet demand/priority outcomes)</a:t>
            </a:r>
          </a:p>
          <a:p>
            <a:pPr algn="ctr"/>
            <a:endParaRPr lang="en-US">
              <a:latin typeface="Times New Roman" pitchFamily="18" charset="0"/>
            </a:endParaRPr>
          </a:p>
          <a:p>
            <a:pPr algn="ctr"/>
            <a:endParaRPr lang="en-US">
              <a:latin typeface="Times New Roman" pitchFamily="18" charset="0"/>
            </a:endParaRPr>
          </a:p>
          <a:p>
            <a:pPr algn="ctr"/>
            <a:endParaRPr lang="en-US">
              <a:latin typeface="Times New Roman" pitchFamily="18" charset="0"/>
            </a:endParaRPr>
          </a:p>
          <a:p>
            <a:pPr algn="ctr"/>
            <a:endParaRPr lang="en-US">
              <a:latin typeface="Times New Roman" pitchFamily="18" charset="0"/>
            </a:endParaRPr>
          </a:p>
          <a:p>
            <a:pPr algn="ctr"/>
            <a:endParaRPr lang="en-US">
              <a:latin typeface="Times New Roman" pitchFamily="18" charset="0"/>
            </a:endParaRPr>
          </a:p>
          <a:p>
            <a:pPr algn="ctr"/>
            <a:endParaRPr lang="en-US">
              <a:latin typeface="Times New Roman" pitchFamily="18" charset="0"/>
            </a:endParaRPr>
          </a:p>
          <a:p>
            <a:pPr algn="ctr"/>
            <a:endParaRPr lang="en-US">
              <a:latin typeface="Times New Roman" pitchFamily="18" charset="0"/>
            </a:endParaRPr>
          </a:p>
          <a:p>
            <a:pPr algn="ctr"/>
            <a:endParaRPr lang="en-US">
              <a:latin typeface="Times New Roman" pitchFamily="18" charset="0"/>
            </a:endParaRPr>
          </a:p>
          <a:p>
            <a:pPr algn="ctr"/>
            <a:endParaRPr lang="en-US">
              <a:latin typeface="Times New Roman" pitchFamily="18" charset="0"/>
            </a:endParaRPr>
          </a:p>
          <a:p>
            <a:pPr algn="ctr"/>
            <a:endParaRPr lang="en-US">
              <a:latin typeface="Times New Roman" pitchFamily="18" charset="0"/>
            </a:endParaRPr>
          </a:p>
          <a:p>
            <a:pPr algn="ctr"/>
            <a:endParaRPr lang="en-US">
              <a:latin typeface="Times New Roman" pitchFamily="18" charset="0"/>
            </a:endParaRPr>
          </a:p>
          <a:p>
            <a:pPr algn="ctr"/>
            <a:endParaRPr lang="en-US">
              <a:latin typeface="Times New Roman" pitchFamily="18" charset="0"/>
            </a:endParaRPr>
          </a:p>
        </p:txBody>
      </p:sp>
      <p:sp>
        <p:nvSpPr>
          <p:cNvPr id="306179" name="Oval 3"/>
          <p:cNvSpPr>
            <a:spLocks noChangeArrowheads="1"/>
          </p:cNvSpPr>
          <p:nvPr/>
        </p:nvSpPr>
        <p:spPr bwMode="auto">
          <a:xfrm>
            <a:off x="3203575" y="3500438"/>
            <a:ext cx="2519363" cy="2232025"/>
          </a:xfrm>
          <a:prstGeom prst="ellipse">
            <a:avLst/>
          </a:prstGeom>
          <a:solidFill>
            <a:schemeClr val="bg1"/>
          </a:solidFill>
          <a:ln w="9525">
            <a:solidFill>
              <a:schemeClr val="tx1"/>
            </a:solidFill>
            <a:round/>
            <a:headEnd/>
            <a:tailEnd/>
          </a:ln>
          <a:effectLst/>
        </p:spPr>
        <p:txBody>
          <a:bodyPr wrap="none" anchor="ctr"/>
          <a:lstStyle/>
          <a:p>
            <a:pPr algn="ctr"/>
            <a:r>
              <a:rPr lang="en-US" b="1" dirty="0">
                <a:latin typeface="Times New Roman" pitchFamily="18" charset="0"/>
              </a:rPr>
              <a:t>Preservation &amp;</a:t>
            </a:r>
          </a:p>
          <a:p>
            <a:pPr algn="ctr"/>
            <a:r>
              <a:rPr lang="en-US" b="1" dirty="0">
                <a:latin typeface="Times New Roman" pitchFamily="18" charset="0"/>
              </a:rPr>
              <a:t>renewal of</a:t>
            </a:r>
          </a:p>
          <a:p>
            <a:pPr algn="ctr"/>
            <a:r>
              <a:rPr lang="en-US" b="1" dirty="0">
                <a:latin typeface="Times New Roman" pitchFamily="18" charset="0"/>
              </a:rPr>
              <a:t>existing </a:t>
            </a:r>
            <a:r>
              <a:rPr lang="en-US" b="1" dirty="0" smtClean="0">
                <a:latin typeface="Times New Roman" pitchFamily="18" charset="0"/>
              </a:rPr>
              <a:t>assets</a:t>
            </a:r>
          </a:p>
          <a:p>
            <a:pPr algn="ctr"/>
            <a:r>
              <a:rPr lang="en-US" b="1" dirty="0" smtClean="0">
                <a:latin typeface="Times New Roman" pitchFamily="18" charset="0"/>
              </a:rPr>
              <a:t>+++</a:t>
            </a:r>
            <a:endParaRPr lang="en-US" b="1" dirty="0">
              <a:latin typeface="Times New Roman" pitchFamily="18" charset="0"/>
            </a:endParaRPr>
          </a:p>
        </p:txBody>
      </p:sp>
      <p:sp>
        <p:nvSpPr>
          <p:cNvPr id="306180" name="Text Box 4"/>
          <p:cNvSpPr txBox="1">
            <a:spLocks noChangeArrowheads="1"/>
          </p:cNvSpPr>
          <p:nvPr/>
        </p:nvSpPr>
        <p:spPr bwMode="auto">
          <a:xfrm>
            <a:off x="1835150" y="2276475"/>
            <a:ext cx="1479550" cy="366713"/>
          </a:xfrm>
          <a:prstGeom prst="rect">
            <a:avLst/>
          </a:prstGeom>
          <a:noFill/>
          <a:ln w="9525">
            <a:noFill/>
            <a:miter lim="800000"/>
            <a:headEnd/>
            <a:tailEnd/>
          </a:ln>
          <a:effectLst/>
        </p:spPr>
        <p:txBody>
          <a:bodyPr wrap="none">
            <a:spAutoFit/>
          </a:bodyPr>
          <a:lstStyle/>
          <a:p>
            <a:pPr algn="ctr"/>
            <a:r>
              <a:rPr lang="en-US" sz="1800" b="1">
                <a:latin typeface="Times New Roman" pitchFamily="18" charset="0"/>
              </a:rPr>
              <a:t>Environment</a:t>
            </a:r>
          </a:p>
        </p:txBody>
      </p:sp>
      <p:sp>
        <p:nvSpPr>
          <p:cNvPr id="306181" name="Text Box 5"/>
          <p:cNvSpPr txBox="1">
            <a:spLocks noChangeArrowheads="1"/>
          </p:cNvSpPr>
          <p:nvPr/>
        </p:nvSpPr>
        <p:spPr bwMode="auto">
          <a:xfrm>
            <a:off x="4572000" y="2708275"/>
            <a:ext cx="1930400" cy="366713"/>
          </a:xfrm>
          <a:prstGeom prst="rect">
            <a:avLst/>
          </a:prstGeom>
          <a:noFill/>
          <a:ln w="9525">
            <a:noFill/>
            <a:miter lim="800000"/>
            <a:headEnd/>
            <a:tailEnd/>
          </a:ln>
          <a:effectLst/>
        </p:spPr>
        <p:txBody>
          <a:bodyPr wrap="none">
            <a:spAutoFit/>
          </a:bodyPr>
          <a:lstStyle/>
          <a:p>
            <a:pPr algn="ctr"/>
            <a:r>
              <a:rPr lang="en-US" sz="1800" b="1">
                <a:latin typeface="Times New Roman" pitchFamily="18" charset="0"/>
              </a:rPr>
              <a:t>Integrated system</a:t>
            </a:r>
          </a:p>
        </p:txBody>
      </p:sp>
      <p:sp>
        <p:nvSpPr>
          <p:cNvPr id="306182" name="Text Box 6"/>
          <p:cNvSpPr txBox="1">
            <a:spLocks noChangeArrowheads="1"/>
          </p:cNvSpPr>
          <p:nvPr/>
        </p:nvSpPr>
        <p:spPr bwMode="auto">
          <a:xfrm>
            <a:off x="3635375" y="2205038"/>
            <a:ext cx="2324100" cy="366712"/>
          </a:xfrm>
          <a:prstGeom prst="rect">
            <a:avLst/>
          </a:prstGeom>
          <a:noFill/>
          <a:ln w="9525">
            <a:noFill/>
            <a:miter lim="800000"/>
            <a:headEnd/>
            <a:tailEnd/>
          </a:ln>
          <a:effectLst/>
        </p:spPr>
        <p:txBody>
          <a:bodyPr wrap="none">
            <a:spAutoFit/>
          </a:bodyPr>
          <a:lstStyle/>
          <a:p>
            <a:pPr algn="ctr"/>
            <a:r>
              <a:rPr lang="en-US" sz="1800" b="1">
                <a:latin typeface="Times New Roman" pitchFamily="18" charset="0"/>
              </a:rPr>
              <a:t>Building communities</a:t>
            </a:r>
          </a:p>
        </p:txBody>
      </p:sp>
      <p:sp>
        <p:nvSpPr>
          <p:cNvPr id="306183" name="Text Box 7"/>
          <p:cNvSpPr txBox="1">
            <a:spLocks noChangeArrowheads="1"/>
          </p:cNvSpPr>
          <p:nvPr/>
        </p:nvSpPr>
        <p:spPr bwMode="auto">
          <a:xfrm>
            <a:off x="1979613" y="4652963"/>
            <a:ext cx="793750" cy="366712"/>
          </a:xfrm>
          <a:prstGeom prst="rect">
            <a:avLst/>
          </a:prstGeom>
          <a:noFill/>
          <a:ln w="9525">
            <a:noFill/>
            <a:miter lim="800000"/>
            <a:headEnd/>
            <a:tailEnd/>
          </a:ln>
          <a:effectLst/>
        </p:spPr>
        <p:txBody>
          <a:bodyPr wrap="none">
            <a:spAutoFit/>
          </a:bodyPr>
          <a:lstStyle/>
          <a:p>
            <a:pPr algn="ctr"/>
            <a:r>
              <a:rPr lang="en-US" sz="1800" b="1">
                <a:latin typeface="Times New Roman" pitchFamily="18" charset="0"/>
              </a:rPr>
              <a:t>Safety</a:t>
            </a:r>
          </a:p>
        </p:txBody>
      </p:sp>
      <p:sp>
        <p:nvSpPr>
          <p:cNvPr id="306184" name="Text Box 8"/>
          <p:cNvSpPr txBox="1">
            <a:spLocks noChangeArrowheads="1"/>
          </p:cNvSpPr>
          <p:nvPr/>
        </p:nvSpPr>
        <p:spPr bwMode="auto">
          <a:xfrm>
            <a:off x="1547813" y="3933825"/>
            <a:ext cx="1149350" cy="366713"/>
          </a:xfrm>
          <a:prstGeom prst="rect">
            <a:avLst/>
          </a:prstGeom>
          <a:noFill/>
          <a:ln w="9525">
            <a:noFill/>
            <a:miter lim="800000"/>
            <a:headEnd/>
            <a:tailEnd/>
          </a:ln>
          <a:effectLst/>
        </p:spPr>
        <p:txBody>
          <a:bodyPr wrap="none">
            <a:spAutoFit/>
          </a:bodyPr>
          <a:lstStyle/>
          <a:p>
            <a:pPr algn="ctr"/>
            <a:r>
              <a:rPr lang="en-US" sz="1800" b="1">
                <a:latin typeface="Times New Roman" pitchFamily="18" charset="0"/>
              </a:rPr>
              <a:t>Economic</a:t>
            </a:r>
          </a:p>
        </p:txBody>
      </p:sp>
      <p:sp>
        <p:nvSpPr>
          <p:cNvPr id="306185" name="Text Box 9"/>
          <p:cNvSpPr txBox="1">
            <a:spLocks noChangeArrowheads="1"/>
          </p:cNvSpPr>
          <p:nvPr/>
        </p:nvSpPr>
        <p:spPr bwMode="auto">
          <a:xfrm>
            <a:off x="1763713" y="2852738"/>
            <a:ext cx="2349500" cy="366712"/>
          </a:xfrm>
          <a:prstGeom prst="rect">
            <a:avLst/>
          </a:prstGeom>
          <a:noFill/>
          <a:ln w="9525">
            <a:noFill/>
            <a:miter lim="800000"/>
            <a:headEnd/>
            <a:tailEnd/>
          </a:ln>
          <a:effectLst/>
        </p:spPr>
        <p:txBody>
          <a:bodyPr wrap="none">
            <a:spAutoFit/>
          </a:bodyPr>
          <a:lstStyle/>
          <a:p>
            <a:pPr algn="ctr"/>
            <a:r>
              <a:rPr lang="en-US" sz="1800" b="1">
                <a:latin typeface="Times New Roman" pitchFamily="18" charset="0"/>
              </a:rPr>
              <a:t>Regional development</a:t>
            </a:r>
          </a:p>
        </p:txBody>
      </p:sp>
      <p:sp>
        <p:nvSpPr>
          <p:cNvPr id="306186" name="Text Box 10"/>
          <p:cNvSpPr txBox="1">
            <a:spLocks noChangeArrowheads="1"/>
          </p:cNvSpPr>
          <p:nvPr/>
        </p:nvSpPr>
        <p:spPr bwMode="auto">
          <a:xfrm>
            <a:off x="5795963" y="3500438"/>
            <a:ext cx="1403350" cy="366712"/>
          </a:xfrm>
          <a:prstGeom prst="rect">
            <a:avLst/>
          </a:prstGeom>
          <a:noFill/>
          <a:ln w="9525">
            <a:noFill/>
            <a:miter lim="800000"/>
            <a:headEnd/>
            <a:tailEnd/>
          </a:ln>
          <a:effectLst/>
        </p:spPr>
        <p:txBody>
          <a:bodyPr wrap="none">
            <a:spAutoFit/>
          </a:bodyPr>
          <a:lstStyle/>
          <a:p>
            <a:pPr algn="ctr"/>
            <a:r>
              <a:rPr lang="en-US" sz="1800" b="1">
                <a:latin typeface="Times New Roman" pitchFamily="18" charset="0"/>
              </a:rPr>
              <a:t>Accessibility</a:t>
            </a:r>
          </a:p>
        </p:txBody>
      </p:sp>
      <p:sp>
        <p:nvSpPr>
          <p:cNvPr id="306187" name="AutoShape 11"/>
          <p:cNvSpPr>
            <a:spLocks noChangeArrowheads="1"/>
          </p:cNvSpPr>
          <p:nvPr/>
        </p:nvSpPr>
        <p:spPr bwMode="auto">
          <a:xfrm>
            <a:off x="2916238" y="4724400"/>
            <a:ext cx="576262" cy="288925"/>
          </a:xfrm>
          <a:prstGeom prst="leftRightArrow">
            <a:avLst>
              <a:gd name="adj1" fmla="val 50000"/>
              <a:gd name="adj2" fmla="val 39890"/>
            </a:avLst>
          </a:prstGeom>
          <a:solidFill>
            <a:srgbClr val="CCFFCC"/>
          </a:solidFill>
          <a:ln w="9525">
            <a:solidFill>
              <a:schemeClr val="tx1"/>
            </a:solidFill>
            <a:miter lim="800000"/>
            <a:headEnd/>
            <a:tailEnd/>
          </a:ln>
          <a:effectLst/>
        </p:spPr>
        <p:txBody>
          <a:bodyPr wrap="none" anchor="ctr"/>
          <a:lstStyle/>
          <a:p>
            <a:endParaRPr lang="en-US"/>
          </a:p>
        </p:txBody>
      </p:sp>
      <p:sp>
        <p:nvSpPr>
          <p:cNvPr id="306188" name="AutoShape 12"/>
          <p:cNvSpPr>
            <a:spLocks noChangeArrowheads="1"/>
          </p:cNvSpPr>
          <p:nvPr/>
        </p:nvSpPr>
        <p:spPr bwMode="auto">
          <a:xfrm rot="1800000">
            <a:off x="2916238" y="4076700"/>
            <a:ext cx="576262" cy="288925"/>
          </a:xfrm>
          <a:prstGeom prst="leftRightArrow">
            <a:avLst>
              <a:gd name="adj1" fmla="val 50000"/>
              <a:gd name="adj2" fmla="val 39890"/>
            </a:avLst>
          </a:prstGeom>
          <a:solidFill>
            <a:srgbClr val="CCFFCC"/>
          </a:solidFill>
          <a:ln w="9525">
            <a:solidFill>
              <a:schemeClr val="tx1"/>
            </a:solidFill>
            <a:miter lim="800000"/>
            <a:headEnd/>
            <a:tailEnd/>
          </a:ln>
          <a:effectLst/>
        </p:spPr>
        <p:txBody>
          <a:bodyPr wrap="none" anchor="ctr"/>
          <a:lstStyle/>
          <a:p>
            <a:endParaRPr lang="en-US"/>
          </a:p>
        </p:txBody>
      </p:sp>
      <p:sp>
        <p:nvSpPr>
          <p:cNvPr id="306189" name="AutoShape 13"/>
          <p:cNvSpPr>
            <a:spLocks noChangeArrowheads="1"/>
          </p:cNvSpPr>
          <p:nvPr/>
        </p:nvSpPr>
        <p:spPr bwMode="auto">
          <a:xfrm rot="3600000">
            <a:off x="3420269" y="3572669"/>
            <a:ext cx="576263" cy="288925"/>
          </a:xfrm>
          <a:prstGeom prst="leftRightArrow">
            <a:avLst>
              <a:gd name="adj1" fmla="val 50000"/>
              <a:gd name="adj2" fmla="val 39890"/>
            </a:avLst>
          </a:prstGeom>
          <a:solidFill>
            <a:srgbClr val="CCFFCC"/>
          </a:solidFill>
          <a:ln w="9525">
            <a:solidFill>
              <a:schemeClr val="tx1"/>
            </a:solidFill>
            <a:miter lim="800000"/>
            <a:headEnd/>
            <a:tailEnd/>
          </a:ln>
          <a:effectLst/>
        </p:spPr>
        <p:txBody>
          <a:bodyPr wrap="none" anchor="ctr"/>
          <a:lstStyle/>
          <a:p>
            <a:endParaRPr lang="en-US"/>
          </a:p>
        </p:txBody>
      </p:sp>
      <p:sp>
        <p:nvSpPr>
          <p:cNvPr id="306190" name="AutoShape 14"/>
          <p:cNvSpPr>
            <a:spLocks noChangeArrowheads="1"/>
          </p:cNvSpPr>
          <p:nvPr/>
        </p:nvSpPr>
        <p:spPr bwMode="auto">
          <a:xfrm rot="5400000">
            <a:off x="4212431" y="3356769"/>
            <a:ext cx="576263" cy="288925"/>
          </a:xfrm>
          <a:prstGeom prst="leftRightArrow">
            <a:avLst>
              <a:gd name="adj1" fmla="val 50000"/>
              <a:gd name="adj2" fmla="val 39890"/>
            </a:avLst>
          </a:prstGeom>
          <a:solidFill>
            <a:srgbClr val="CCFFCC"/>
          </a:solidFill>
          <a:ln w="9525">
            <a:solidFill>
              <a:schemeClr val="tx1"/>
            </a:solidFill>
            <a:miter lim="800000"/>
            <a:headEnd/>
            <a:tailEnd/>
          </a:ln>
          <a:effectLst/>
        </p:spPr>
        <p:txBody>
          <a:bodyPr wrap="none" anchor="ctr"/>
          <a:lstStyle/>
          <a:p>
            <a:endParaRPr lang="en-US"/>
          </a:p>
        </p:txBody>
      </p:sp>
      <p:sp>
        <p:nvSpPr>
          <p:cNvPr id="306191" name="AutoShape 15"/>
          <p:cNvSpPr>
            <a:spLocks noChangeArrowheads="1"/>
          </p:cNvSpPr>
          <p:nvPr/>
        </p:nvSpPr>
        <p:spPr bwMode="auto">
          <a:xfrm rot="7200000">
            <a:off x="5076031" y="3572669"/>
            <a:ext cx="576263" cy="288925"/>
          </a:xfrm>
          <a:prstGeom prst="leftRightArrow">
            <a:avLst>
              <a:gd name="adj1" fmla="val 50000"/>
              <a:gd name="adj2" fmla="val 39890"/>
            </a:avLst>
          </a:prstGeom>
          <a:solidFill>
            <a:srgbClr val="CCFFCC"/>
          </a:solidFill>
          <a:ln w="9525">
            <a:solidFill>
              <a:schemeClr val="tx1"/>
            </a:solidFill>
            <a:miter lim="800000"/>
            <a:headEnd/>
            <a:tailEnd/>
          </a:ln>
          <a:effectLst/>
        </p:spPr>
        <p:txBody>
          <a:bodyPr wrap="none" anchor="ctr"/>
          <a:lstStyle/>
          <a:p>
            <a:endParaRPr lang="en-US"/>
          </a:p>
        </p:txBody>
      </p:sp>
      <p:sp>
        <p:nvSpPr>
          <p:cNvPr id="306192" name="AutoShape 16"/>
          <p:cNvSpPr>
            <a:spLocks noChangeArrowheads="1"/>
          </p:cNvSpPr>
          <p:nvPr/>
        </p:nvSpPr>
        <p:spPr bwMode="auto">
          <a:xfrm rot="9000000">
            <a:off x="5364163" y="4365625"/>
            <a:ext cx="576262" cy="288925"/>
          </a:xfrm>
          <a:prstGeom prst="leftRightArrow">
            <a:avLst>
              <a:gd name="adj1" fmla="val 50000"/>
              <a:gd name="adj2" fmla="val 39890"/>
            </a:avLst>
          </a:prstGeom>
          <a:solidFill>
            <a:srgbClr val="CCFFCC"/>
          </a:solidFill>
          <a:ln w="9525">
            <a:solidFill>
              <a:schemeClr val="tx1"/>
            </a:solidFill>
            <a:miter lim="800000"/>
            <a:headEnd/>
            <a:tailEnd/>
          </a:ln>
          <a:effectLst/>
        </p:spPr>
        <p:txBody>
          <a:bodyPr wrap="none" anchor="ctr"/>
          <a:lstStyle/>
          <a:p>
            <a:endParaRPr lang="en-US"/>
          </a:p>
        </p:txBody>
      </p:sp>
      <p:sp>
        <p:nvSpPr>
          <p:cNvPr id="306193" name="Text Box 17"/>
          <p:cNvSpPr txBox="1">
            <a:spLocks noChangeArrowheads="1"/>
          </p:cNvSpPr>
          <p:nvPr/>
        </p:nvSpPr>
        <p:spPr bwMode="auto">
          <a:xfrm>
            <a:off x="2411413" y="3357563"/>
            <a:ext cx="1022350" cy="366712"/>
          </a:xfrm>
          <a:prstGeom prst="rect">
            <a:avLst/>
          </a:prstGeom>
          <a:noFill/>
          <a:ln w="9525">
            <a:noFill/>
            <a:miter lim="800000"/>
            <a:headEnd/>
            <a:tailEnd/>
          </a:ln>
          <a:effectLst/>
        </p:spPr>
        <p:txBody>
          <a:bodyPr wrap="none">
            <a:spAutoFit/>
          </a:bodyPr>
          <a:lstStyle/>
          <a:p>
            <a:pPr algn="ctr"/>
            <a:r>
              <a:rPr lang="en-US" sz="1800" b="1">
                <a:latin typeface="Times New Roman" pitchFamily="18" charset="0"/>
              </a:rPr>
              <a:t>Mobility</a:t>
            </a:r>
          </a:p>
        </p:txBody>
      </p:sp>
      <p:sp>
        <p:nvSpPr>
          <p:cNvPr id="306194" name="Rectangle 18"/>
          <p:cNvSpPr>
            <a:spLocks noGrp="1" noChangeArrowheads="1"/>
          </p:cNvSpPr>
          <p:nvPr>
            <p:ph type="title"/>
          </p:nvPr>
        </p:nvSpPr>
        <p:spPr>
          <a:xfrm>
            <a:off x="323850" y="836613"/>
            <a:ext cx="3779838" cy="427037"/>
          </a:xfrm>
          <a:noFill/>
          <a:ln/>
        </p:spPr>
        <p:txBody>
          <a:bodyPr/>
          <a:lstStyle/>
          <a:p>
            <a:r>
              <a:rPr lang="en-US"/>
              <a:t>Onwards to..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6179"/>
                                        </p:tgtEl>
                                        <p:attrNameLst>
                                          <p:attrName>style.visibility</p:attrName>
                                        </p:attrNameLst>
                                      </p:cBhvr>
                                      <p:to>
                                        <p:strVal val="visible"/>
                                      </p:to>
                                    </p:set>
                                    <p:anim calcmode="lin" valueType="num">
                                      <p:cBhvr additive="base">
                                        <p:cTn id="7" dur="500" fill="hold"/>
                                        <p:tgtEl>
                                          <p:spTgt spid="306179"/>
                                        </p:tgtEl>
                                        <p:attrNameLst>
                                          <p:attrName>ppt_x</p:attrName>
                                        </p:attrNameLst>
                                      </p:cBhvr>
                                      <p:tavLst>
                                        <p:tav tm="0">
                                          <p:val>
                                            <p:strVal val="#ppt_x"/>
                                          </p:val>
                                        </p:tav>
                                        <p:tav tm="100000">
                                          <p:val>
                                            <p:strVal val="#ppt_x"/>
                                          </p:val>
                                        </p:tav>
                                      </p:tavLst>
                                    </p:anim>
                                    <p:anim calcmode="lin" valueType="num">
                                      <p:cBhvr additive="base">
                                        <p:cTn id="8" dur="500" fill="hold"/>
                                        <p:tgtEl>
                                          <p:spTgt spid="30617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500"/>
                                  </p:stCondLst>
                                  <p:childTnLst>
                                    <p:set>
                                      <p:cBhvr>
                                        <p:cTn id="12" dur="1" fill="hold">
                                          <p:stCondLst>
                                            <p:cond delay="0"/>
                                          </p:stCondLst>
                                        </p:cTn>
                                        <p:tgtEl>
                                          <p:spTgt spid="306194"/>
                                        </p:tgtEl>
                                        <p:attrNameLst>
                                          <p:attrName>style.visibility</p:attrName>
                                        </p:attrNameLst>
                                      </p:cBhvr>
                                      <p:to>
                                        <p:strVal val="visible"/>
                                      </p:to>
                                    </p:set>
                                    <p:anim calcmode="lin" valueType="num">
                                      <p:cBhvr additive="base">
                                        <p:cTn id="13" dur="500" fill="hold"/>
                                        <p:tgtEl>
                                          <p:spTgt spid="306194"/>
                                        </p:tgtEl>
                                        <p:attrNameLst>
                                          <p:attrName>ppt_x</p:attrName>
                                        </p:attrNameLst>
                                      </p:cBhvr>
                                      <p:tavLst>
                                        <p:tav tm="0">
                                          <p:val>
                                            <p:strVal val="#ppt_x"/>
                                          </p:val>
                                        </p:tav>
                                        <p:tav tm="100000">
                                          <p:val>
                                            <p:strVal val="#ppt_x"/>
                                          </p:val>
                                        </p:tav>
                                      </p:tavLst>
                                    </p:anim>
                                    <p:anim calcmode="lin" valueType="num">
                                      <p:cBhvr additive="base">
                                        <p:cTn id="14" dur="500" fill="hold"/>
                                        <p:tgtEl>
                                          <p:spTgt spid="306194"/>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306178"/>
                                        </p:tgtEl>
                                        <p:attrNameLst>
                                          <p:attrName>style.visibility</p:attrName>
                                        </p:attrNameLst>
                                      </p:cBhvr>
                                      <p:to>
                                        <p:strVal val="visible"/>
                                      </p:to>
                                    </p:set>
                                    <p:anim calcmode="lin" valueType="num">
                                      <p:cBhvr additive="base">
                                        <p:cTn id="18" dur="1000" fill="hold"/>
                                        <p:tgtEl>
                                          <p:spTgt spid="306178"/>
                                        </p:tgtEl>
                                        <p:attrNameLst>
                                          <p:attrName>ppt_x</p:attrName>
                                        </p:attrNameLst>
                                      </p:cBhvr>
                                      <p:tavLst>
                                        <p:tav tm="0">
                                          <p:val>
                                            <p:strVal val="#ppt_x"/>
                                          </p:val>
                                        </p:tav>
                                        <p:tav tm="100000">
                                          <p:val>
                                            <p:strVal val="#ppt_x"/>
                                          </p:val>
                                        </p:tav>
                                      </p:tavLst>
                                    </p:anim>
                                    <p:anim calcmode="lin" valueType="num">
                                      <p:cBhvr additive="base">
                                        <p:cTn id="19" dur="1000" fill="hold"/>
                                        <p:tgtEl>
                                          <p:spTgt spid="30617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500"/>
                                  </p:stCondLst>
                                  <p:childTnLst>
                                    <p:set>
                                      <p:cBhvr>
                                        <p:cTn id="23" dur="1" fill="hold">
                                          <p:stCondLst>
                                            <p:cond delay="0"/>
                                          </p:stCondLst>
                                        </p:cTn>
                                        <p:tgtEl>
                                          <p:spTgt spid="306192"/>
                                        </p:tgtEl>
                                        <p:attrNameLst>
                                          <p:attrName>style.visibility</p:attrName>
                                        </p:attrNameLst>
                                      </p:cBhvr>
                                      <p:to>
                                        <p:strVal val="visible"/>
                                      </p:to>
                                    </p:set>
                                    <p:anim calcmode="lin" valueType="num">
                                      <p:cBhvr additive="base">
                                        <p:cTn id="24" dur="500" fill="hold"/>
                                        <p:tgtEl>
                                          <p:spTgt spid="306192"/>
                                        </p:tgtEl>
                                        <p:attrNameLst>
                                          <p:attrName>ppt_x</p:attrName>
                                        </p:attrNameLst>
                                      </p:cBhvr>
                                      <p:tavLst>
                                        <p:tav tm="0">
                                          <p:val>
                                            <p:strVal val="#ppt_x"/>
                                          </p:val>
                                        </p:tav>
                                        <p:tav tm="100000">
                                          <p:val>
                                            <p:strVal val="#ppt_x"/>
                                          </p:val>
                                        </p:tav>
                                      </p:tavLst>
                                    </p:anim>
                                    <p:anim calcmode="lin" valueType="num">
                                      <p:cBhvr additive="base">
                                        <p:cTn id="25" dur="500" fill="hold"/>
                                        <p:tgtEl>
                                          <p:spTgt spid="30619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306191"/>
                                        </p:tgtEl>
                                        <p:attrNameLst>
                                          <p:attrName>style.visibility</p:attrName>
                                        </p:attrNameLst>
                                      </p:cBhvr>
                                      <p:to>
                                        <p:strVal val="visible"/>
                                      </p:to>
                                    </p:set>
                                    <p:anim calcmode="lin" valueType="num">
                                      <p:cBhvr additive="base">
                                        <p:cTn id="28" dur="500" fill="hold"/>
                                        <p:tgtEl>
                                          <p:spTgt spid="306191"/>
                                        </p:tgtEl>
                                        <p:attrNameLst>
                                          <p:attrName>ppt_x</p:attrName>
                                        </p:attrNameLst>
                                      </p:cBhvr>
                                      <p:tavLst>
                                        <p:tav tm="0">
                                          <p:val>
                                            <p:strVal val="#ppt_x"/>
                                          </p:val>
                                        </p:tav>
                                        <p:tav tm="100000">
                                          <p:val>
                                            <p:strVal val="#ppt_x"/>
                                          </p:val>
                                        </p:tav>
                                      </p:tavLst>
                                    </p:anim>
                                    <p:anim calcmode="lin" valueType="num">
                                      <p:cBhvr additive="base">
                                        <p:cTn id="29" dur="500" fill="hold"/>
                                        <p:tgtEl>
                                          <p:spTgt spid="30619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306190"/>
                                        </p:tgtEl>
                                        <p:attrNameLst>
                                          <p:attrName>style.visibility</p:attrName>
                                        </p:attrNameLst>
                                      </p:cBhvr>
                                      <p:to>
                                        <p:strVal val="visible"/>
                                      </p:to>
                                    </p:set>
                                    <p:anim calcmode="lin" valueType="num">
                                      <p:cBhvr additive="base">
                                        <p:cTn id="32" dur="500" fill="hold"/>
                                        <p:tgtEl>
                                          <p:spTgt spid="306190"/>
                                        </p:tgtEl>
                                        <p:attrNameLst>
                                          <p:attrName>ppt_x</p:attrName>
                                        </p:attrNameLst>
                                      </p:cBhvr>
                                      <p:tavLst>
                                        <p:tav tm="0">
                                          <p:val>
                                            <p:strVal val="#ppt_x"/>
                                          </p:val>
                                        </p:tav>
                                        <p:tav tm="100000">
                                          <p:val>
                                            <p:strVal val="#ppt_x"/>
                                          </p:val>
                                        </p:tav>
                                      </p:tavLst>
                                    </p:anim>
                                    <p:anim calcmode="lin" valueType="num">
                                      <p:cBhvr additive="base">
                                        <p:cTn id="33" dur="500" fill="hold"/>
                                        <p:tgtEl>
                                          <p:spTgt spid="30619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500"/>
                                  </p:stCondLst>
                                  <p:childTnLst>
                                    <p:set>
                                      <p:cBhvr>
                                        <p:cTn id="35" dur="1" fill="hold">
                                          <p:stCondLst>
                                            <p:cond delay="0"/>
                                          </p:stCondLst>
                                        </p:cTn>
                                        <p:tgtEl>
                                          <p:spTgt spid="306189"/>
                                        </p:tgtEl>
                                        <p:attrNameLst>
                                          <p:attrName>style.visibility</p:attrName>
                                        </p:attrNameLst>
                                      </p:cBhvr>
                                      <p:to>
                                        <p:strVal val="visible"/>
                                      </p:to>
                                    </p:set>
                                    <p:anim calcmode="lin" valueType="num">
                                      <p:cBhvr additive="base">
                                        <p:cTn id="36" dur="500" fill="hold"/>
                                        <p:tgtEl>
                                          <p:spTgt spid="306189"/>
                                        </p:tgtEl>
                                        <p:attrNameLst>
                                          <p:attrName>ppt_x</p:attrName>
                                        </p:attrNameLst>
                                      </p:cBhvr>
                                      <p:tavLst>
                                        <p:tav tm="0">
                                          <p:val>
                                            <p:strVal val="#ppt_x"/>
                                          </p:val>
                                        </p:tav>
                                        <p:tav tm="100000">
                                          <p:val>
                                            <p:strVal val="#ppt_x"/>
                                          </p:val>
                                        </p:tav>
                                      </p:tavLst>
                                    </p:anim>
                                    <p:anim calcmode="lin" valueType="num">
                                      <p:cBhvr additive="base">
                                        <p:cTn id="37" dur="500" fill="hold"/>
                                        <p:tgtEl>
                                          <p:spTgt spid="306189"/>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500"/>
                                  </p:stCondLst>
                                  <p:childTnLst>
                                    <p:set>
                                      <p:cBhvr>
                                        <p:cTn id="39" dur="1" fill="hold">
                                          <p:stCondLst>
                                            <p:cond delay="0"/>
                                          </p:stCondLst>
                                        </p:cTn>
                                        <p:tgtEl>
                                          <p:spTgt spid="306188"/>
                                        </p:tgtEl>
                                        <p:attrNameLst>
                                          <p:attrName>style.visibility</p:attrName>
                                        </p:attrNameLst>
                                      </p:cBhvr>
                                      <p:to>
                                        <p:strVal val="visible"/>
                                      </p:to>
                                    </p:set>
                                    <p:anim calcmode="lin" valueType="num">
                                      <p:cBhvr additive="base">
                                        <p:cTn id="40" dur="500" fill="hold"/>
                                        <p:tgtEl>
                                          <p:spTgt spid="306188"/>
                                        </p:tgtEl>
                                        <p:attrNameLst>
                                          <p:attrName>ppt_x</p:attrName>
                                        </p:attrNameLst>
                                      </p:cBhvr>
                                      <p:tavLst>
                                        <p:tav tm="0">
                                          <p:val>
                                            <p:strVal val="#ppt_x"/>
                                          </p:val>
                                        </p:tav>
                                        <p:tav tm="100000">
                                          <p:val>
                                            <p:strVal val="#ppt_x"/>
                                          </p:val>
                                        </p:tav>
                                      </p:tavLst>
                                    </p:anim>
                                    <p:anim calcmode="lin" valueType="num">
                                      <p:cBhvr additive="base">
                                        <p:cTn id="41" dur="500" fill="hold"/>
                                        <p:tgtEl>
                                          <p:spTgt spid="30618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500"/>
                                  </p:stCondLst>
                                  <p:childTnLst>
                                    <p:set>
                                      <p:cBhvr>
                                        <p:cTn id="43" dur="1" fill="hold">
                                          <p:stCondLst>
                                            <p:cond delay="0"/>
                                          </p:stCondLst>
                                        </p:cTn>
                                        <p:tgtEl>
                                          <p:spTgt spid="306187"/>
                                        </p:tgtEl>
                                        <p:attrNameLst>
                                          <p:attrName>style.visibility</p:attrName>
                                        </p:attrNameLst>
                                      </p:cBhvr>
                                      <p:to>
                                        <p:strVal val="visible"/>
                                      </p:to>
                                    </p:set>
                                    <p:anim calcmode="lin" valueType="num">
                                      <p:cBhvr additive="base">
                                        <p:cTn id="44" dur="500" fill="hold"/>
                                        <p:tgtEl>
                                          <p:spTgt spid="306187"/>
                                        </p:tgtEl>
                                        <p:attrNameLst>
                                          <p:attrName>ppt_x</p:attrName>
                                        </p:attrNameLst>
                                      </p:cBhvr>
                                      <p:tavLst>
                                        <p:tav tm="0">
                                          <p:val>
                                            <p:strVal val="#ppt_x"/>
                                          </p:val>
                                        </p:tav>
                                        <p:tav tm="100000">
                                          <p:val>
                                            <p:strVal val="#ppt_x"/>
                                          </p:val>
                                        </p:tav>
                                      </p:tavLst>
                                    </p:anim>
                                    <p:anim calcmode="lin" valueType="num">
                                      <p:cBhvr additive="base">
                                        <p:cTn id="45" dur="500" fill="hold"/>
                                        <p:tgtEl>
                                          <p:spTgt spid="306187"/>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306186"/>
                                        </p:tgtEl>
                                        <p:attrNameLst>
                                          <p:attrName>style.visibility</p:attrName>
                                        </p:attrNameLst>
                                      </p:cBhvr>
                                      <p:to>
                                        <p:strVal val="visible"/>
                                      </p:to>
                                    </p:set>
                                    <p:anim calcmode="lin" valueType="num">
                                      <p:cBhvr additive="base">
                                        <p:cTn id="50" dur="500" fill="hold"/>
                                        <p:tgtEl>
                                          <p:spTgt spid="306186"/>
                                        </p:tgtEl>
                                        <p:attrNameLst>
                                          <p:attrName>ppt_x</p:attrName>
                                        </p:attrNameLst>
                                      </p:cBhvr>
                                      <p:tavLst>
                                        <p:tav tm="0">
                                          <p:val>
                                            <p:strVal val="#ppt_x"/>
                                          </p:val>
                                        </p:tav>
                                        <p:tav tm="100000">
                                          <p:val>
                                            <p:strVal val="#ppt_x"/>
                                          </p:val>
                                        </p:tav>
                                      </p:tavLst>
                                    </p:anim>
                                    <p:anim calcmode="lin" valueType="num">
                                      <p:cBhvr additive="base">
                                        <p:cTn id="51" dur="500" fill="hold"/>
                                        <p:tgtEl>
                                          <p:spTgt spid="306186"/>
                                        </p:tgtEl>
                                        <p:attrNameLst>
                                          <p:attrName>ppt_y</p:attrName>
                                        </p:attrNameLst>
                                      </p:cBhvr>
                                      <p:tavLst>
                                        <p:tav tm="0">
                                          <p:val>
                                            <p:strVal val="1+#ppt_h/2"/>
                                          </p:val>
                                        </p:tav>
                                        <p:tav tm="100000">
                                          <p:val>
                                            <p:strVal val="#ppt_y"/>
                                          </p:val>
                                        </p:tav>
                                      </p:tavLst>
                                    </p:anim>
                                  </p:childTnLst>
                                </p:cTn>
                              </p:par>
                            </p:childTnLst>
                          </p:cTn>
                        </p:par>
                        <p:par>
                          <p:cTn id="52" fill="hold">
                            <p:stCondLst>
                              <p:cond delay="500"/>
                            </p:stCondLst>
                            <p:childTnLst>
                              <p:par>
                                <p:cTn id="53" presetID="2" presetClass="entr" presetSubtype="4" fill="hold" grpId="0" nodeType="afterEffect">
                                  <p:stCondLst>
                                    <p:cond delay="500"/>
                                  </p:stCondLst>
                                  <p:childTnLst>
                                    <p:set>
                                      <p:cBhvr>
                                        <p:cTn id="54" dur="1" fill="hold">
                                          <p:stCondLst>
                                            <p:cond delay="0"/>
                                          </p:stCondLst>
                                        </p:cTn>
                                        <p:tgtEl>
                                          <p:spTgt spid="306183"/>
                                        </p:tgtEl>
                                        <p:attrNameLst>
                                          <p:attrName>style.visibility</p:attrName>
                                        </p:attrNameLst>
                                      </p:cBhvr>
                                      <p:to>
                                        <p:strVal val="visible"/>
                                      </p:to>
                                    </p:set>
                                    <p:anim calcmode="lin" valueType="num">
                                      <p:cBhvr additive="base">
                                        <p:cTn id="55" dur="500" fill="hold"/>
                                        <p:tgtEl>
                                          <p:spTgt spid="306183"/>
                                        </p:tgtEl>
                                        <p:attrNameLst>
                                          <p:attrName>ppt_x</p:attrName>
                                        </p:attrNameLst>
                                      </p:cBhvr>
                                      <p:tavLst>
                                        <p:tav tm="0">
                                          <p:val>
                                            <p:strVal val="#ppt_x"/>
                                          </p:val>
                                        </p:tav>
                                        <p:tav tm="100000">
                                          <p:val>
                                            <p:strVal val="#ppt_x"/>
                                          </p:val>
                                        </p:tav>
                                      </p:tavLst>
                                    </p:anim>
                                    <p:anim calcmode="lin" valueType="num">
                                      <p:cBhvr additive="base">
                                        <p:cTn id="56" dur="500" fill="hold"/>
                                        <p:tgtEl>
                                          <p:spTgt spid="306183"/>
                                        </p:tgtEl>
                                        <p:attrNameLst>
                                          <p:attrName>ppt_y</p:attrName>
                                        </p:attrNameLst>
                                      </p:cBhvr>
                                      <p:tavLst>
                                        <p:tav tm="0">
                                          <p:val>
                                            <p:strVal val="1+#ppt_h/2"/>
                                          </p:val>
                                        </p:tav>
                                        <p:tav tm="100000">
                                          <p:val>
                                            <p:strVal val="#ppt_y"/>
                                          </p:val>
                                        </p:tav>
                                      </p:tavLst>
                                    </p:anim>
                                  </p:childTnLst>
                                </p:cTn>
                              </p:par>
                            </p:childTnLst>
                          </p:cTn>
                        </p:par>
                        <p:par>
                          <p:cTn id="57" fill="hold">
                            <p:stCondLst>
                              <p:cond delay="1500"/>
                            </p:stCondLst>
                            <p:childTnLst>
                              <p:par>
                                <p:cTn id="58" presetID="2" presetClass="entr" presetSubtype="4" fill="hold" grpId="0" nodeType="afterEffect">
                                  <p:stCondLst>
                                    <p:cond delay="500"/>
                                  </p:stCondLst>
                                  <p:childTnLst>
                                    <p:set>
                                      <p:cBhvr>
                                        <p:cTn id="59" dur="1" fill="hold">
                                          <p:stCondLst>
                                            <p:cond delay="0"/>
                                          </p:stCondLst>
                                        </p:cTn>
                                        <p:tgtEl>
                                          <p:spTgt spid="306193"/>
                                        </p:tgtEl>
                                        <p:attrNameLst>
                                          <p:attrName>style.visibility</p:attrName>
                                        </p:attrNameLst>
                                      </p:cBhvr>
                                      <p:to>
                                        <p:strVal val="visible"/>
                                      </p:to>
                                    </p:set>
                                    <p:anim calcmode="lin" valueType="num">
                                      <p:cBhvr additive="base">
                                        <p:cTn id="60" dur="500" fill="hold"/>
                                        <p:tgtEl>
                                          <p:spTgt spid="306193"/>
                                        </p:tgtEl>
                                        <p:attrNameLst>
                                          <p:attrName>ppt_x</p:attrName>
                                        </p:attrNameLst>
                                      </p:cBhvr>
                                      <p:tavLst>
                                        <p:tav tm="0">
                                          <p:val>
                                            <p:strVal val="#ppt_x"/>
                                          </p:val>
                                        </p:tav>
                                        <p:tav tm="100000">
                                          <p:val>
                                            <p:strVal val="#ppt_x"/>
                                          </p:val>
                                        </p:tav>
                                      </p:tavLst>
                                    </p:anim>
                                    <p:anim calcmode="lin" valueType="num">
                                      <p:cBhvr additive="base">
                                        <p:cTn id="61" dur="500" fill="hold"/>
                                        <p:tgtEl>
                                          <p:spTgt spid="306193"/>
                                        </p:tgtEl>
                                        <p:attrNameLst>
                                          <p:attrName>ppt_y</p:attrName>
                                        </p:attrNameLst>
                                      </p:cBhvr>
                                      <p:tavLst>
                                        <p:tav tm="0">
                                          <p:val>
                                            <p:strVal val="1+#ppt_h/2"/>
                                          </p:val>
                                        </p:tav>
                                        <p:tav tm="100000">
                                          <p:val>
                                            <p:strVal val="#ppt_y"/>
                                          </p:val>
                                        </p:tav>
                                      </p:tavLst>
                                    </p:anim>
                                  </p:childTnLst>
                                </p:cTn>
                              </p:par>
                            </p:childTnLst>
                          </p:cTn>
                        </p:par>
                        <p:par>
                          <p:cTn id="62" fill="hold">
                            <p:stCondLst>
                              <p:cond delay="2500"/>
                            </p:stCondLst>
                            <p:childTnLst>
                              <p:par>
                                <p:cTn id="63" presetID="2" presetClass="entr" presetSubtype="4" fill="hold" grpId="0" nodeType="afterEffect">
                                  <p:stCondLst>
                                    <p:cond delay="500"/>
                                  </p:stCondLst>
                                  <p:childTnLst>
                                    <p:set>
                                      <p:cBhvr>
                                        <p:cTn id="64" dur="1" fill="hold">
                                          <p:stCondLst>
                                            <p:cond delay="0"/>
                                          </p:stCondLst>
                                        </p:cTn>
                                        <p:tgtEl>
                                          <p:spTgt spid="306184"/>
                                        </p:tgtEl>
                                        <p:attrNameLst>
                                          <p:attrName>style.visibility</p:attrName>
                                        </p:attrNameLst>
                                      </p:cBhvr>
                                      <p:to>
                                        <p:strVal val="visible"/>
                                      </p:to>
                                    </p:set>
                                    <p:anim calcmode="lin" valueType="num">
                                      <p:cBhvr additive="base">
                                        <p:cTn id="65" dur="500" fill="hold"/>
                                        <p:tgtEl>
                                          <p:spTgt spid="306184"/>
                                        </p:tgtEl>
                                        <p:attrNameLst>
                                          <p:attrName>ppt_x</p:attrName>
                                        </p:attrNameLst>
                                      </p:cBhvr>
                                      <p:tavLst>
                                        <p:tav tm="0">
                                          <p:val>
                                            <p:strVal val="#ppt_x"/>
                                          </p:val>
                                        </p:tav>
                                        <p:tav tm="100000">
                                          <p:val>
                                            <p:strVal val="#ppt_x"/>
                                          </p:val>
                                        </p:tav>
                                      </p:tavLst>
                                    </p:anim>
                                    <p:anim calcmode="lin" valueType="num">
                                      <p:cBhvr additive="base">
                                        <p:cTn id="66" dur="500" fill="hold"/>
                                        <p:tgtEl>
                                          <p:spTgt spid="306184"/>
                                        </p:tgtEl>
                                        <p:attrNameLst>
                                          <p:attrName>ppt_y</p:attrName>
                                        </p:attrNameLst>
                                      </p:cBhvr>
                                      <p:tavLst>
                                        <p:tav tm="0">
                                          <p:val>
                                            <p:strVal val="1+#ppt_h/2"/>
                                          </p:val>
                                        </p:tav>
                                        <p:tav tm="100000">
                                          <p:val>
                                            <p:strVal val="#ppt_y"/>
                                          </p:val>
                                        </p:tav>
                                      </p:tavLst>
                                    </p:anim>
                                  </p:childTnLst>
                                </p:cTn>
                              </p:par>
                            </p:childTnLst>
                          </p:cTn>
                        </p:par>
                        <p:par>
                          <p:cTn id="67" fill="hold">
                            <p:stCondLst>
                              <p:cond delay="3500"/>
                            </p:stCondLst>
                            <p:childTnLst>
                              <p:par>
                                <p:cTn id="68" presetID="2" presetClass="entr" presetSubtype="4" fill="hold" grpId="0" nodeType="afterEffect">
                                  <p:stCondLst>
                                    <p:cond delay="500"/>
                                  </p:stCondLst>
                                  <p:childTnLst>
                                    <p:set>
                                      <p:cBhvr>
                                        <p:cTn id="69" dur="1" fill="hold">
                                          <p:stCondLst>
                                            <p:cond delay="0"/>
                                          </p:stCondLst>
                                        </p:cTn>
                                        <p:tgtEl>
                                          <p:spTgt spid="306185"/>
                                        </p:tgtEl>
                                        <p:attrNameLst>
                                          <p:attrName>style.visibility</p:attrName>
                                        </p:attrNameLst>
                                      </p:cBhvr>
                                      <p:to>
                                        <p:strVal val="visible"/>
                                      </p:to>
                                    </p:set>
                                    <p:anim calcmode="lin" valueType="num">
                                      <p:cBhvr additive="base">
                                        <p:cTn id="70" dur="500" fill="hold"/>
                                        <p:tgtEl>
                                          <p:spTgt spid="306185"/>
                                        </p:tgtEl>
                                        <p:attrNameLst>
                                          <p:attrName>ppt_x</p:attrName>
                                        </p:attrNameLst>
                                      </p:cBhvr>
                                      <p:tavLst>
                                        <p:tav tm="0">
                                          <p:val>
                                            <p:strVal val="#ppt_x"/>
                                          </p:val>
                                        </p:tav>
                                        <p:tav tm="100000">
                                          <p:val>
                                            <p:strVal val="#ppt_x"/>
                                          </p:val>
                                        </p:tav>
                                      </p:tavLst>
                                    </p:anim>
                                    <p:anim calcmode="lin" valueType="num">
                                      <p:cBhvr additive="base">
                                        <p:cTn id="71" dur="500" fill="hold"/>
                                        <p:tgtEl>
                                          <p:spTgt spid="306185"/>
                                        </p:tgtEl>
                                        <p:attrNameLst>
                                          <p:attrName>ppt_y</p:attrName>
                                        </p:attrNameLst>
                                      </p:cBhvr>
                                      <p:tavLst>
                                        <p:tav tm="0">
                                          <p:val>
                                            <p:strVal val="1+#ppt_h/2"/>
                                          </p:val>
                                        </p:tav>
                                        <p:tav tm="100000">
                                          <p:val>
                                            <p:strVal val="#ppt_y"/>
                                          </p:val>
                                        </p:tav>
                                      </p:tavLst>
                                    </p:anim>
                                  </p:childTnLst>
                                </p:cTn>
                              </p:par>
                            </p:childTnLst>
                          </p:cTn>
                        </p:par>
                        <p:par>
                          <p:cTn id="72" fill="hold">
                            <p:stCondLst>
                              <p:cond delay="4500"/>
                            </p:stCondLst>
                            <p:childTnLst>
                              <p:par>
                                <p:cTn id="73" presetID="2" presetClass="entr" presetSubtype="4" fill="hold" grpId="0" nodeType="afterEffect">
                                  <p:stCondLst>
                                    <p:cond delay="500"/>
                                  </p:stCondLst>
                                  <p:childTnLst>
                                    <p:set>
                                      <p:cBhvr>
                                        <p:cTn id="74" dur="1" fill="hold">
                                          <p:stCondLst>
                                            <p:cond delay="0"/>
                                          </p:stCondLst>
                                        </p:cTn>
                                        <p:tgtEl>
                                          <p:spTgt spid="306180"/>
                                        </p:tgtEl>
                                        <p:attrNameLst>
                                          <p:attrName>style.visibility</p:attrName>
                                        </p:attrNameLst>
                                      </p:cBhvr>
                                      <p:to>
                                        <p:strVal val="visible"/>
                                      </p:to>
                                    </p:set>
                                    <p:anim calcmode="lin" valueType="num">
                                      <p:cBhvr additive="base">
                                        <p:cTn id="75" dur="500" fill="hold"/>
                                        <p:tgtEl>
                                          <p:spTgt spid="306180"/>
                                        </p:tgtEl>
                                        <p:attrNameLst>
                                          <p:attrName>ppt_x</p:attrName>
                                        </p:attrNameLst>
                                      </p:cBhvr>
                                      <p:tavLst>
                                        <p:tav tm="0">
                                          <p:val>
                                            <p:strVal val="#ppt_x"/>
                                          </p:val>
                                        </p:tav>
                                        <p:tav tm="100000">
                                          <p:val>
                                            <p:strVal val="#ppt_x"/>
                                          </p:val>
                                        </p:tav>
                                      </p:tavLst>
                                    </p:anim>
                                    <p:anim calcmode="lin" valueType="num">
                                      <p:cBhvr additive="base">
                                        <p:cTn id="76" dur="500" fill="hold"/>
                                        <p:tgtEl>
                                          <p:spTgt spid="306180"/>
                                        </p:tgtEl>
                                        <p:attrNameLst>
                                          <p:attrName>ppt_y</p:attrName>
                                        </p:attrNameLst>
                                      </p:cBhvr>
                                      <p:tavLst>
                                        <p:tav tm="0">
                                          <p:val>
                                            <p:strVal val="1+#ppt_h/2"/>
                                          </p:val>
                                        </p:tav>
                                        <p:tav tm="100000">
                                          <p:val>
                                            <p:strVal val="#ppt_y"/>
                                          </p:val>
                                        </p:tav>
                                      </p:tavLst>
                                    </p:anim>
                                  </p:childTnLst>
                                </p:cTn>
                              </p:par>
                            </p:childTnLst>
                          </p:cTn>
                        </p:par>
                        <p:par>
                          <p:cTn id="77" fill="hold">
                            <p:stCondLst>
                              <p:cond delay="5500"/>
                            </p:stCondLst>
                            <p:childTnLst>
                              <p:par>
                                <p:cTn id="78" presetID="2" presetClass="entr" presetSubtype="4" fill="hold" grpId="0" nodeType="afterEffect">
                                  <p:stCondLst>
                                    <p:cond delay="500"/>
                                  </p:stCondLst>
                                  <p:childTnLst>
                                    <p:set>
                                      <p:cBhvr>
                                        <p:cTn id="79" dur="1" fill="hold">
                                          <p:stCondLst>
                                            <p:cond delay="0"/>
                                          </p:stCondLst>
                                        </p:cTn>
                                        <p:tgtEl>
                                          <p:spTgt spid="306182"/>
                                        </p:tgtEl>
                                        <p:attrNameLst>
                                          <p:attrName>style.visibility</p:attrName>
                                        </p:attrNameLst>
                                      </p:cBhvr>
                                      <p:to>
                                        <p:strVal val="visible"/>
                                      </p:to>
                                    </p:set>
                                    <p:anim calcmode="lin" valueType="num">
                                      <p:cBhvr additive="base">
                                        <p:cTn id="80" dur="500" fill="hold"/>
                                        <p:tgtEl>
                                          <p:spTgt spid="306182"/>
                                        </p:tgtEl>
                                        <p:attrNameLst>
                                          <p:attrName>ppt_x</p:attrName>
                                        </p:attrNameLst>
                                      </p:cBhvr>
                                      <p:tavLst>
                                        <p:tav tm="0">
                                          <p:val>
                                            <p:strVal val="#ppt_x"/>
                                          </p:val>
                                        </p:tav>
                                        <p:tav tm="100000">
                                          <p:val>
                                            <p:strVal val="#ppt_x"/>
                                          </p:val>
                                        </p:tav>
                                      </p:tavLst>
                                    </p:anim>
                                    <p:anim calcmode="lin" valueType="num">
                                      <p:cBhvr additive="base">
                                        <p:cTn id="81" dur="500" fill="hold"/>
                                        <p:tgtEl>
                                          <p:spTgt spid="306182"/>
                                        </p:tgtEl>
                                        <p:attrNameLst>
                                          <p:attrName>ppt_y</p:attrName>
                                        </p:attrNameLst>
                                      </p:cBhvr>
                                      <p:tavLst>
                                        <p:tav tm="0">
                                          <p:val>
                                            <p:strVal val="1+#ppt_h/2"/>
                                          </p:val>
                                        </p:tav>
                                        <p:tav tm="100000">
                                          <p:val>
                                            <p:strVal val="#ppt_y"/>
                                          </p:val>
                                        </p:tav>
                                      </p:tavLst>
                                    </p:anim>
                                  </p:childTnLst>
                                </p:cTn>
                              </p:par>
                            </p:childTnLst>
                          </p:cTn>
                        </p:par>
                        <p:par>
                          <p:cTn id="82" fill="hold">
                            <p:stCondLst>
                              <p:cond delay="6500"/>
                            </p:stCondLst>
                            <p:childTnLst>
                              <p:par>
                                <p:cTn id="83" presetID="2" presetClass="entr" presetSubtype="4" fill="hold" grpId="0" nodeType="afterEffect">
                                  <p:stCondLst>
                                    <p:cond delay="500"/>
                                  </p:stCondLst>
                                  <p:childTnLst>
                                    <p:set>
                                      <p:cBhvr>
                                        <p:cTn id="84" dur="1" fill="hold">
                                          <p:stCondLst>
                                            <p:cond delay="0"/>
                                          </p:stCondLst>
                                        </p:cTn>
                                        <p:tgtEl>
                                          <p:spTgt spid="306181"/>
                                        </p:tgtEl>
                                        <p:attrNameLst>
                                          <p:attrName>style.visibility</p:attrName>
                                        </p:attrNameLst>
                                      </p:cBhvr>
                                      <p:to>
                                        <p:strVal val="visible"/>
                                      </p:to>
                                    </p:set>
                                    <p:anim calcmode="lin" valueType="num">
                                      <p:cBhvr additive="base">
                                        <p:cTn id="85" dur="500" fill="hold"/>
                                        <p:tgtEl>
                                          <p:spTgt spid="306181"/>
                                        </p:tgtEl>
                                        <p:attrNameLst>
                                          <p:attrName>ppt_x</p:attrName>
                                        </p:attrNameLst>
                                      </p:cBhvr>
                                      <p:tavLst>
                                        <p:tav tm="0">
                                          <p:val>
                                            <p:strVal val="#ppt_x"/>
                                          </p:val>
                                        </p:tav>
                                        <p:tav tm="100000">
                                          <p:val>
                                            <p:strVal val="#ppt_x"/>
                                          </p:val>
                                        </p:tav>
                                      </p:tavLst>
                                    </p:anim>
                                    <p:anim calcmode="lin" valueType="num">
                                      <p:cBhvr additive="base">
                                        <p:cTn id="86" dur="500" fill="hold"/>
                                        <p:tgtEl>
                                          <p:spTgt spid="3061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78" grpId="0" animBg="1"/>
      <p:bldP spid="306179" grpId="0" animBg="1"/>
      <p:bldP spid="306180" grpId="0"/>
      <p:bldP spid="306181" grpId="0"/>
      <p:bldP spid="306182" grpId="0"/>
      <p:bldP spid="306183" grpId="0"/>
      <p:bldP spid="306184" grpId="0"/>
      <p:bldP spid="306185" grpId="0"/>
      <p:bldP spid="306186" grpId="0"/>
      <p:bldP spid="306187" grpId="0" animBg="1"/>
      <p:bldP spid="306188" grpId="0" animBg="1"/>
      <p:bldP spid="306189" grpId="0" animBg="1"/>
      <p:bldP spid="306190" grpId="0" animBg="1"/>
      <p:bldP spid="306191" grpId="0" animBg="1"/>
      <p:bldP spid="306192" grpId="0" animBg="1"/>
      <p:bldP spid="306193" grpId="0"/>
      <p:bldP spid="30619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2"/>
          <p:cNvSpPr>
            <a:spLocks noGrp="1"/>
          </p:cNvSpPr>
          <p:nvPr>
            <p:ph type="sldNum" sz="quarter" idx="10"/>
          </p:nvPr>
        </p:nvSpPr>
        <p:spPr/>
        <p:txBody>
          <a:bodyPr/>
          <a:lstStyle/>
          <a:p>
            <a:fld id="{5C111B46-3A90-4B5B-8573-FB8FCC1DFDD0}" type="slidenum">
              <a:rPr lang="en-US"/>
              <a:pPr/>
              <a:t>8</a:t>
            </a:fld>
            <a:endParaRPr lang="en-US">
              <a:solidFill>
                <a:schemeClr val="tx1"/>
              </a:solidFill>
            </a:endParaRPr>
          </a:p>
        </p:txBody>
      </p:sp>
      <p:sp>
        <p:nvSpPr>
          <p:cNvPr id="308226" name="Rectangle 2"/>
          <p:cNvSpPr>
            <a:spLocks noGrp="1" noChangeArrowheads="1"/>
          </p:cNvSpPr>
          <p:nvPr>
            <p:ph type="title"/>
          </p:nvPr>
        </p:nvSpPr>
        <p:spPr/>
        <p:txBody>
          <a:bodyPr/>
          <a:lstStyle/>
          <a:p>
            <a:r>
              <a:rPr lang="en-US"/>
              <a:t>Integrated AM Phases</a:t>
            </a:r>
          </a:p>
        </p:txBody>
      </p:sp>
      <p:sp>
        <p:nvSpPr>
          <p:cNvPr id="308227" name="AutoShape 3"/>
          <p:cNvSpPr>
            <a:spLocks noChangeArrowheads="1"/>
          </p:cNvSpPr>
          <p:nvPr/>
        </p:nvSpPr>
        <p:spPr bwMode="auto">
          <a:xfrm>
            <a:off x="323850" y="2349500"/>
            <a:ext cx="1008063" cy="2087563"/>
          </a:xfrm>
          <a:prstGeom prst="homePlate">
            <a:avLst>
              <a:gd name="adj" fmla="val 25000"/>
            </a:avLst>
          </a:prstGeom>
          <a:noFill/>
          <a:ln w="9525">
            <a:solidFill>
              <a:schemeClr val="tx1"/>
            </a:solidFill>
            <a:miter lim="800000"/>
            <a:headEnd/>
            <a:tailEnd/>
          </a:ln>
          <a:effectLst/>
        </p:spPr>
        <p:txBody>
          <a:bodyPr wrap="none" anchor="ctr"/>
          <a:lstStyle/>
          <a:p>
            <a:pPr algn="ctr"/>
            <a:r>
              <a:rPr lang="en-US" sz="1600">
                <a:latin typeface="Times New Roman" pitchFamily="18" charset="0"/>
              </a:rPr>
              <a:t>Phase 1</a:t>
            </a:r>
          </a:p>
          <a:p>
            <a:pPr algn="ctr"/>
            <a:r>
              <a:rPr lang="en-US" sz="1600">
                <a:latin typeface="Times New Roman" pitchFamily="18" charset="0"/>
              </a:rPr>
              <a:t>Define</a:t>
            </a:r>
          </a:p>
          <a:p>
            <a:pPr algn="ctr"/>
            <a:r>
              <a:rPr lang="en-US" sz="1600">
                <a:latin typeface="Times New Roman" pitchFamily="18" charset="0"/>
              </a:rPr>
              <a:t>objectives</a:t>
            </a:r>
          </a:p>
        </p:txBody>
      </p:sp>
      <p:sp>
        <p:nvSpPr>
          <p:cNvPr id="308228" name="AutoShape 4"/>
          <p:cNvSpPr>
            <a:spLocks noChangeArrowheads="1"/>
          </p:cNvSpPr>
          <p:nvPr/>
        </p:nvSpPr>
        <p:spPr bwMode="auto">
          <a:xfrm>
            <a:off x="1476375" y="2349500"/>
            <a:ext cx="1008063" cy="2087563"/>
          </a:xfrm>
          <a:prstGeom prst="homePlate">
            <a:avLst>
              <a:gd name="adj" fmla="val 25000"/>
            </a:avLst>
          </a:prstGeom>
          <a:noFill/>
          <a:ln w="9525">
            <a:solidFill>
              <a:schemeClr val="tx1"/>
            </a:solidFill>
            <a:miter lim="800000"/>
            <a:headEnd/>
            <a:tailEnd/>
          </a:ln>
          <a:effectLst/>
        </p:spPr>
        <p:txBody>
          <a:bodyPr wrap="none" anchor="ctr"/>
          <a:lstStyle/>
          <a:p>
            <a:pPr algn="ctr"/>
            <a:r>
              <a:rPr lang="en-US" sz="1600">
                <a:latin typeface="Times New Roman" pitchFamily="18" charset="0"/>
              </a:rPr>
              <a:t>Phase 2</a:t>
            </a:r>
          </a:p>
          <a:p>
            <a:pPr algn="ctr"/>
            <a:r>
              <a:rPr lang="en-US" sz="1600">
                <a:latin typeface="Times New Roman" pitchFamily="18" charset="0"/>
              </a:rPr>
              <a:t>Form</a:t>
            </a:r>
          </a:p>
          <a:p>
            <a:pPr algn="ctr"/>
            <a:r>
              <a:rPr lang="en-US" sz="1600">
                <a:latin typeface="Times New Roman" pitchFamily="18" charset="0"/>
              </a:rPr>
              <a:t>strategies</a:t>
            </a:r>
          </a:p>
        </p:txBody>
      </p:sp>
      <p:sp>
        <p:nvSpPr>
          <p:cNvPr id="308229" name="AutoShape 5"/>
          <p:cNvSpPr>
            <a:spLocks noChangeArrowheads="1"/>
          </p:cNvSpPr>
          <p:nvPr/>
        </p:nvSpPr>
        <p:spPr bwMode="auto">
          <a:xfrm>
            <a:off x="2700338" y="2349500"/>
            <a:ext cx="1081087" cy="2087563"/>
          </a:xfrm>
          <a:prstGeom prst="homePlate">
            <a:avLst>
              <a:gd name="adj" fmla="val 25000"/>
            </a:avLst>
          </a:prstGeom>
          <a:noFill/>
          <a:ln w="9525">
            <a:solidFill>
              <a:schemeClr val="tx1"/>
            </a:solidFill>
            <a:miter lim="800000"/>
            <a:headEnd/>
            <a:tailEnd/>
          </a:ln>
          <a:effectLst/>
        </p:spPr>
        <p:txBody>
          <a:bodyPr wrap="none" anchor="ctr"/>
          <a:lstStyle/>
          <a:p>
            <a:pPr algn="ctr"/>
            <a:r>
              <a:rPr lang="en-US" sz="1600">
                <a:latin typeface="Times New Roman" pitchFamily="18" charset="0"/>
              </a:rPr>
              <a:t>Phase 3</a:t>
            </a:r>
          </a:p>
          <a:p>
            <a:pPr algn="ctr"/>
            <a:r>
              <a:rPr lang="en-US" sz="1600">
                <a:latin typeface="Times New Roman" pitchFamily="18" charset="0"/>
              </a:rPr>
              <a:t>Develop</a:t>
            </a:r>
          </a:p>
          <a:p>
            <a:pPr algn="ctr"/>
            <a:r>
              <a:rPr lang="en-US" sz="1600">
                <a:latin typeface="Times New Roman" pitchFamily="18" charset="0"/>
              </a:rPr>
              <a:t>program</a:t>
            </a:r>
          </a:p>
        </p:txBody>
      </p:sp>
      <p:sp>
        <p:nvSpPr>
          <p:cNvPr id="308230" name="AutoShape 6"/>
          <p:cNvSpPr>
            <a:spLocks noChangeArrowheads="1"/>
          </p:cNvSpPr>
          <p:nvPr/>
        </p:nvSpPr>
        <p:spPr bwMode="auto">
          <a:xfrm>
            <a:off x="5364163" y="2420938"/>
            <a:ext cx="1079500" cy="2016125"/>
          </a:xfrm>
          <a:prstGeom prst="homePlate">
            <a:avLst>
              <a:gd name="adj" fmla="val 25000"/>
            </a:avLst>
          </a:prstGeom>
          <a:noFill/>
          <a:ln w="9525">
            <a:solidFill>
              <a:schemeClr val="tx1"/>
            </a:solidFill>
            <a:miter lim="800000"/>
            <a:headEnd/>
            <a:tailEnd/>
          </a:ln>
          <a:effectLst/>
        </p:spPr>
        <p:txBody>
          <a:bodyPr wrap="none" anchor="ctr"/>
          <a:lstStyle/>
          <a:p>
            <a:pPr algn="ctr"/>
            <a:r>
              <a:rPr lang="en-US" sz="1600">
                <a:latin typeface="Times New Roman" pitchFamily="18" charset="0"/>
              </a:rPr>
              <a:t>Phase 5</a:t>
            </a:r>
          </a:p>
          <a:p>
            <a:pPr algn="ctr"/>
            <a:r>
              <a:rPr lang="en-US" sz="1600">
                <a:latin typeface="Times New Roman" pitchFamily="18" charset="0"/>
              </a:rPr>
              <a:t>Implement</a:t>
            </a:r>
          </a:p>
          <a:p>
            <a:pPr algn="ctr"/>
            <a:r>
              <a:rPr lang="en-US" sz="1600">
                <a:latin typeface="Times New Roman" pitchFamily="18" charset="0"/>
              </a:rPr>
              <a:t>program</a:t>
            </a:r>
          </a:p>
        </p:txBody>
      </p:sp>
      <p:sp>
        <p:nvSpPr>
          <p:cNvPr id="308231" name="AutoShape 7"/>
          <p:cNvSpPr>
            <a:spLocks noChangeArrowheads="1"/>
          </p:cNvSpPr>
          <p:nvPr/>
        </p:nvSpPr>
        <p:spPr bwMode="auto">
          <a:xfrm>
            <a:off x="4067175" y="2349500"/>
            <a:ext cx="1081088" cy="2087563"/>
          </a:xfrm>
          <a:prstGeom prst="homePlate">
            <a:avLst>
              <a:gd name="adj" fmla="val 25000"/>
            </a:avLst>
          </a:prstGeom>
          <a:noFill/>
          <a:ln w="9525">
            <a:solidFill>
              <a:schemeClr val="tx1"/>
            </a:solidFill>
            <a:miter lim="800000"/>
            <a:headEnd/>
            <a:tailEnd/>
          </a:ln>
          <a:effectLst/>
        </p:spPr>
        <p:txBody>
          <a:bodyPr wrap="none" anchor="ctr"/>
          <a:lstStyle/>
          <a:p>
            <a:pPr algn="ctr"/>
            <a:r>
              <a:rPr lang="en-US" sz="1600">
                <a:latin typeface="Times New Roman" pitchFamily="18" charset="0"/>
              </a:rPr>
              <a:t>Phase 4</a:t>
            </a:r>
          </a:p>
          <a:p>
            <a:pPr algn="ctr"/>
            <a:r>
              <a:rPr lang="en-US" sz="1600">
                <a:latin typeface="Times New Roman" pitchFamily="18" charset="0"/>
              </a:rPr>
              <a:t>Identify</a:t>
            </a:r>
          </a:p>
          <a:p>
            <a:pPr algn="ctr"/>
            <a:r>
              <a:rPr lang="en-US" sz="1600">
                <a:latin typeface="Times New Roman" pitchFamily="18" charset="0"/>
              </a:rPr>
              <a:t>needs</a:t>
            </a:r>
          </a:p>
        </p:txBody>
      </p:sp>
      <p:sp>
        <p:nvSpPr>
          <p:cNvPr id="308232" name="AutoShape 8"/>
          <p:cNvSpPr>
            <a:spLocks noChangeArrowheads="1"/>
          </p:cNvSpPr>
          <p:nvPr/>
        </p:nvSpPr>
        <p:spPr bwMode="auto">
          <a:xfrm>
            <a:off x="6732588" y="2420938"/>
            <a:ext cx="935037" cy="2016125"/>
          </a:xfrm>
          <a:prstGeom prst="homePlate">
            <a:avLst>
              <a:gd name="adj" fmla="val 25000"/>
            </a:avLst>
          </a:prstGeom>
          <a:noFill/>
          <a:ln w="9525">
            <a:solidFill>
              <a:schemeClr val="tx1"/>
            </a:solidFill>
            <a:miter lim="800000"/>
            <a:headEnd/>
            <a:tailEnd/>
          </a:ln>
          <a:effectLst/>
        </p:spPr>
        <p:txBody>
          <a:bodyPr wrap="none" anchor="ctr"/>
          <a:lstStyle/>
          <a:p>
            <a:pPr algn="ctr"/>
            <a:r>
              <a:rPr lang="en-US" sz="1600">
                <a:latin typeface="Times New Roman" pitchFamily="18" charset="0"/>
              </a:rPr>
              <a:t>Phase 6</a:t>
            </a:r>
          </a:p>
          <a:p>
            <a:pPr algn="ctr"/>
            <a:r>
              <a:rPr lang="en-US" sz="1600">
                <a:latin typeface="Times New Roman" pitchFamily="18" charset="0"/>
              </a:rPr>
              <a:t>Audit</a:t>
            </a:r>
          </a:p>
          <a:p>
            <a:pPr algn="ctr"/>
            <a:r>
              <a:rPr lang="en-US" sz="1600">
                <a:latin typeface="Times New Roman" pitchFamily="18" charset="0"/>
              </a:rPr>
              <a:t>work</a:t>
            </a:r>
          </a:p>
        </p:txBody>
      </p:sp>
      <p:sp>
        <p:nvSpPr>
          <p:cNvPr id="308233" name="AutoShape 9"/>
          <p:cNvSpPr>
            <a:spLocks noChangeArrowheads="1"/>
          </p:cNvSpPr>
          <p:nvPr/>
        </p:nvSpPr>
        <p:spPr bwMode="auto">
          <a:xfrm>
            <a:off x="7956550" y="2420938"/>
            <a:ext cx="936625" cy="2016125"/>
          </a:xfrm>
          <a:prstGeom prst="homePlate">
            <a:avLst>
              <a:gd name="adj" fmla="val 25000"/>
            </a:avLst>
          </a:prstGeom>
          <a:noFill/>
          <a:ln w="9525">
            <a:solidFill>
              <a:schemeClr val="tx1"/>
            </a:solidFill>
            <a:miter lim="800000"/>
            <a:headEnd/>
            <a:tailEnd/>
          </a:ln>
          <a:effectLst/>
        </p:spPr>
        <p:txBody>
          <a:bodyPr wrap="none" anchor="ctr"/>
          <a:lstStyle/>
          <a:p>
            <a:pPr algn="ctr"/>
            <a:r>
              <a:rPr lang="en-US" sz="1600">
                <a:latin typeface="Times New Roman" pitchFamily="18" charset="0"/>
              </a:rPr>
              <a:t>Phase 7</a:t>
            </a:r>
          </a:p>
          <a:p>
            <a:pPr algn="ctr"/>
            <a:r>
              <a:rPr lang="en-US" sz="1600">
                <a:latin typeface="Times New Roman" pitchFamily="18" charset="0"/>
              </a:rPr>
              <a:t>Review</a:t>
            </a:r>
          </a:p>
        </p:txBody>
      </p:sp>
      <p:sp>
        <p:nvSpPr>
          <p:cNvPr id="308234" name="Text Box 10"/>
          <p:cNvSpPr txBox="1">
            <a:spLocks noChangeArrowheads="1"/>
          </p:cNvSpPr>
          <p:nvPr/>
        </p:nvSpPr>
        <p:spPr bwMode="auto">
          <a:xfrm>
            <a:off x="323850" y="1628775"/>
            <a:ext cx="4895850" cy="466725"/>
          </a:xfrm>
          <a:prstGeom prst="rect">
            <a:avLst/>
          </a:prstGeom>
          <a:noFill/>
          <a:ln w="9525">
            <a:solidFill>
              <a:schemeClr val="tx1"/>
            </a:solidFill>
            <a:miter lim="800000"/>
            <a:headEnd/>
            <a:tailEnd/>
          </a:ln>
          <a:effectLst/>
        </p:spPr>
        <p:txBody>
          <a:bodyPr>
            <a:spAutoFit/>
          </a:bodyPr>
          <a:lstStyle/>
          <a:p>
            <a:pPr algn="ctr"/>
            <a:r>
              <a:rPr lang="en-US">
                <a:latin typeface="Times New Roman" pitchFamily="18" charset="0"/>
              </a:rPr>
              <a:t>Strategic planning process</a:t>
            </a:r>
          </a:p>
        </p:txBody>
      </p:sp>
      <p:sp>
        <p:nvSpPr>
          <p:cNvPr id="308235" name="Text Box 11"/>
          <p:cNvSpPr txBox="1">
            <a:spLocks noChangeArrowheads="1"/>
          </p:cNvSpPr>
          <p:nvPr/>
        </p:nvSpPr>
        <p:spPr bwMode="auto">
          <a:xfrm>
            <a:off x="5219700" y="1628775"/>
            <a:ext cx="1223963" cy="466725"/>
          </a:xfrm>
          <a:prstGeom prst="rect">
            <a:avLst/>
          </a:prstGeom>
          <a:noFill/>
          <a:ln w="9525">
            <a:solidFill>
              <a:schemeClr val="tx1"/>
            </a:solidFill>
            <a:miter lim="800000"/>
            <a:headEnd/>
            <a:tailEnd/>
          </a:ln>
          <a:effectLst/>
        </p:spPr>
        <p:txBody>
          <a:bodyPr>
            <a:spAutoFit/>
          </a:bodyPr>
          <a:lstStyle/>
          <a:p>
            <a:pPr algn="ctr"/>
            <a:r>
              <a:rPr lang="en-US">
                <a:latin typeface="Times New Roman" pitchFamily="18" charset="0"/>
              </a:rPr>
              <a:t>Actions</a:t>
            </a:r>
          </a:p>
        </p:txBody>
      </p:sp>
      <p:sp>
        <p:nvSpPr>
          <p:cNvPr id="308236" name="Text Box 12"/>
          <p:cNvSpPr txBox="1">
            <a:spLocks noChangeArrowheads="1"/>
          </p:cNvSpPr>
          <p:nvPr/>
        </p:nvSpPr>
        <p:spPr bwMode="auto">
          <a:xfrm>
            <a:off x="6443663" y="1628775"/>
            <a:ext cx="2232025" cy="466725"/>
          </a:xfrm>
          <a:prstGeom prst="rect">
            <a:avLst/>
          </a:prstGeom>
          <a:noFill/>
          <a:ln w="9525">
            <a:solidFill>
              <a:schemeClr val="tx1"/>
            </a:solidFill>
            <a:miter lim="800000"/>
            <a:headEnd/>
            <a:tailEnd/>
          </a:ln>
          <a:effectLst/>
        </p:spPr>
        <p:txBody>
          <a:bodyPr>
            <a:spAutoFit/>
          </a:bodyPr>
          <a:lstStyle/>
          <a:p>
            <a:pPr algn="ctr"/>
            <a:r>
              <a:rPr lang="en-US">
                <a:latin typeface="Times New Roman" pitchFamily="18" charset="0"/>
              </a:rPr>
              <a:t>Evaluation</a:t>
            </a:r>
          </a:p>
        </p:txBody>
      </p:sp>
      <p:sp>
        <p:nvSpPr>
          <p:cNvPr id="308237" name="Text Box 13"/>
          <p:cNvSpPr txBox="1">
            <a:spLocks noChangeArrowheads="1"/>
          </p:cNvSpPr>
          <p:nvPr/>
        </p:nvSpPr>
        <p:spPr bwMode="auto">
          <a:xfrm>
            <a:off x="539750" y="5589588"/>
            <a:ext cx="7920038" cy="457200"/>
          </a:xfrm>
          <a:prstGeom prst="rect">
            <a:avLst/>
          </a:prstGeom>
          <a:solidFill>
            <a:srgbClr val="33CC33"/>
          </a:solidFill>
          <a:ln w="9525">
            <a:noFill/>
            <a:miter lim="800000"/>
            <a:headEnd/>
            <a:tailEnd/>
          </a:ln>
          <a:effectLst/>
        </p:spPr>
        <p:txBody>
          <a:bodyPr>
            <a:spAutoFit/>
          </a:bodyPr>
          <a:lstStyle/>
          <a:p>
            <a:pPr algn="ctr"/>
            <a:r>
              <a:rPr lang="en-US">
                <a:latin typeface="Times New Roman" pitchFamily="18" charset="0"/>
              </a:rPr>
              <a:t>Feedback</a:t>
            </a:r>
          </a:p>
        </p:txBody>
      </p:sp>
      <p:sp>
        <p:nvSpPr>
          <p:cNvPr id="308238" name="Text Box 14"/>
          <p:cNvSpPr txBox="1">
            <a:spLocks noChangeArrowheads="1"/>
          </p:cNvSpPr>
          <p:nvPr/>
        </p:nvSpPr>
        <p:spPr bwMode="auto">
          <a:xfrm>
            <a:off x="1692275" y="4941888"/>
            <a:ext cx="3024188" cy="347662"/>
          </a:xfrm>
          <a:prstGeom prst="rect">
            <a:avLst/>
          </a:prstGeom>
          <a:solidFill>
            <a:srgbClr val="FFCC00"/>
          </a:solidFill>
          <a:ln w="9525">
            <a:noFill/>
            <a:miter lim="800000"/>
            <a:headEnd/>
            <a:tailEnd/>
          </a:ln>
          <a:effectLst/>
        </p:spPr>
        <p:txBody>
          <a:bodyPr>
            <a:spAutoFit/>
          </a:bodyPr>
          <a:lstStyle/>
          <a:p>
            <a:pPr algn="ctr">
              <a:lnSpc>
                <a:spcPct val="70000"/>
              </a:lnSpc>
            </a:pPr>
            <a:r>
              <a:rPr lang="en-US">
                <a:latin typeface="Times New Roman" pitchFamily="18" charset="0"/>
              </a:rPr>
              <a:t>Review</a:t>
            </a:r>
          </a:p>
        </p:txBody>
      </p:sp>
      <p:sp>
        <p:nvSpPr>
          <p:cNvPr id="308239" name="Text Box 15"/>
          <p:cNvSpPr txBox="1">
            <a:spLocks noChangeArrowheads="1"/>
          </p:cNvSpPr>
          <p:nvPr/>
        </p:nvSpPr>
        <p:spPr bwMode="auto">
          <a:xfrm>
            <a:off x="4284663" y="4437063"/>
            <a:ext cx="431800" cy="822325"/>
          </a:xfrm>
          <a:prstGeom prst="rect">
            <a:avLst/>
          </a:prstGeom>
          <a:solidFill>
            <a:srgbClr val="FFCC00"/>
          </a:solidFill>
          <a:ln w="9525">
            <a:noFill/>
            <a:miter lim="800000"/>
            <a:headEnd/>
            <a:tailEnd/>
          </a:ln>
          <a:effectLst/>
        </p:spPr>
        <p:txBody>
          <a:bodyPr>
            <a:spAutoFit/>
          </a:bodyPr>
          <a:lstStyle/>
          <a:p>
            <a:pPr algn="ctr"/>
            <a:endParaRPr lang="en-US">
              <a:latin typeface="Times New Roman" pitchFamily="18" charset="0"/>
            </a:endParaRPr>
          </a:p>
          <a:p>
            <a:pPr algn="ctr"/>
            <a:endParaRPr lang="en-US">
              <a:latin typeface="Times New Roman" pitchFamily="18" charset="0"/>
            </a:endParaRPr>
          </a:p>
        </p:txBody>
      </p:sp>
      <p:sp>
        <p:nvSpPr>
          <p:cNvPr id="308240" name="AutoShape 16"/>
          <p:cNvSpPr>
            <a:spLocks noChangeArrowheads="1"/>
          </p:cNvSpPr>
          <p:nvPr/>
        </p:nvSpPr>
        <p:spPr bwMode="auto">
          <a:xfrm>
            <a:off x="1547813" y="4437063"/>
            <a:ext cx="557212" cy="792162"/>
          </a:xfrm>
          <a:prstGeom prst="upArrow">
            <a:avLst>
              <a:gd name="adj1" fmla="val 50000"/>
              <a:gd name="adj2" fmla="val 35541"/>
            </a:avLst>
          </a:prstGeom>
          <a:solidFill>
            <a:srgbClr val="FFCC00"/>
          </a:solidFill>
          <a:ln w="9525">
            <a:noFill/>
            <a:miter lim="800000"/>
            <a:headEnd/>
            <a:tailEnd/>
          </a:ln>
          <a:effectLst/>
        </p:spPr>
        <p:txBody>
          <a:bodyPr wrap="none" anchor="ctr"/>
          <a:lstStyle/>
          <a:p>
            <a:endParaRPr lang="en-US"/>
          </a:p>
        </p:txBody>
      </p:sp>
      <p:sp>
        <p:nvSpPr>
          <p:cNvPr id="308241" name="AutoShape 17"/>
          <p:cNvSpPr>
            <a:spLocks noChangeArrowheads="1"/>
          </p:cNvSpPr>
          <p:nvPr/>
        </p:nvSpPr>
        <p:spPr bwMode="auto">
          <a:xfrm>
            <a:off x="395288" y="4437063"/>
            <a:ext cx="557212" cy="1296987"/>
          </a:xfrm>
          <a:prstGeom prst="upArrow">
            <a:avLst>
              <a:gd name="adj1" fmla="val 50000"/>
              <a:gd name="adj2" fmla="val 58191"/>
            </a:avLst>
          </a:prstGeom>
          <a:solidFill>
            <a:srgbClr val="33CC33"/>
          </a:solidFill>
          <a:ln w="9525">
            <a:noFill/>
            <a:miter lim="800000"/>
            <a:headEnd/>
            <a:tailEnd/>
          </a:ln>
          <a:effectLst/>
        </p:spPr>
        <p:txBody>
          <a:bodyPr wrap="none" anchor="ctr"/>
          <a:lstStyle/>
          <a:p>
            <a:endParaRPr lang="en-US"/>
          </a:p>
        </p:txBody>
      </p:sp>
      <p:sp>
        <p:nvSpPr>
          <p:cNvPr id="308242" name="Text Box 18"/>
          <p:cNvSpPr txBox="1">
            <a:spLocks noChangeArrowheads="1"/>
          </p:cNvSpPr>
          <p:nvPr/>
        </p:nvSpPr>
        <p:spPr bwMode="auto">
          <a:xfrm>
            <a:off x="8027988" y="4437063"/>
            <a:ext cx="431800" cy="1552575"/>
          </a:xfrm>
          <a:prstGeom prst="rect">
            <a:avLst/>
          </a:prstGeom>
          <a:solidFill>
            <a:srgbClr val="33CC33"/>
          </a:solidFill>
          <a:ln w="9525">
            <a:noFill/>
            <a:miter lim="800000"/>
            <a:headEnd/>
            <a:tailEnd/>
          </a:ln>
          <a:effectLst/>
        </p:spPr>
        <p:txBody>
          <a:bodyPr>
            <a:spAutoFit/>
          </a:bodyPr>
          <a:lstStyle/>
          <a:p>
            <a:pPr algn="ctr"/>
            <a:endParaRPr lang="en-US">
              <a:latin typeface="Times New Roman" pitchFamily="18" charset="0"/>
            </a:endParaRPr>
          </a:p>
          <a:p>
            <a:pPr algn="ctr"/>
            <a:endParaRPr lang="en-US">
              <a:latin typeface="Times New Roman" pitchFamily="18" charset="0"/>
            </a:endParaRPr>
          </a:p>
          <a:p>
            <a:pPr algn="ctr"/>
            <a:endParaRPr lang="en-US">
              <a:latin typeface="Times New Roman" pitchFamily="18" charset="0"/>
            </a:endParaRPr>
          </a:p>
          <a:p>
            <a:pPr algn="ctr"/>
            <a:endParaRPr lang="en-US">
              <a:latin typeface="Times New Roman"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1FCC3504-0BE8-492B-9738-EBAE90DC3B98}" type="slidenum">
              <a:rPr lang="en-US"/>
              <a:pPr/>
              <a:t>9</a:t>
            </a:fld>
            <a:endParaRPr lang="en-US">
              <a:solidFill>
                <a:schemeClr val="tx1"/>
              </a:solidFill>
            </a:endParaRPr>
          </a:p>
        </p:txBody>
      </p:sp>
      <p:sp>
        <p:nvSpPr>
          <p:cNvPr id="338946" name="Rectangle 2"/>
          <p:cNvSpPr>
            <a:spLocks noGrp="1" noChangeArrowheads="1"/>
          </p:cNvSpPr>
          <p:nvPr>
            <p:ph type="title"/>
          </p:nvPr>
        </p:nvSpPr>
        <p:spPr>
          <a:xfrm>
            <a:off x="1187450" y="620713"/>
            <a:ext cx="7740650" cy="396875"/>
          </a:xfrm>
        </p:spPr>
        <p:txBody>
          <a:bodyPr/>
          <a:lstStyle/>
          <a:p>
            <a:r>
              <a:rPr lang="en-US" sz="2600"/>
              <a:t>Phase 1: Example Objectives &amp; AM KPI’s</a:t>
            </a:r>
          </a:p>
        </p:txBody>
      </p:sp>
      <p:sp>
        <p:nvSpPr>
          <p:cNvPr id="338947" name="Rectangle 3"/>
          <p:cNvSpPr>
            <a:spLocks noGrp="1" noChangeArrowheads="1"/>
          </p:cNvSpPr>
          <p:nvPr>
            <p:ph type="body" sz="half" idx="1"/>
          </p:nvPr>
        </p:nvSpPr>
        <p:spPr>
          <a:xfrm>
            <a:off x="4716463" y="1341438"/>
            <a:ext cx="4176712" cy="4895850"/>
          </a:xfrm>
        </p:spPr>
        <p:txBody>
          <a:bodyPr/>
          <a:lstStyle/>
          <a:p>
            <a:pPr>
              <a:lnSpc>
                <a:spcPct val="90000"/>
              </a:lnSpc>
            </a:pPr>
            <a:r>
              <a:rPr lang="en-US" sz="2200" dirty="0" smtClean="0"/>
              <a:t>Road condition </a:t>
            </a:r>
            <a:r>
              <a:rPr lang="en-US" sz="2200" dirty="0"/>
              <a:t>- % network </a:t>
            </a:r>
            <a:r>
              <a:rPr lang="en-US" sz="2200" dirty="0" smtClean="0"/>
              <a:t>meeting target access levels</a:t>
            </a:r>
          </a:p>
          <a:p>
            <a:pPr>
              <a:lnSpc>
                <a:spcPct val="90000"/>
              </a:lnSpc>
            </a:pPr>
            <a:endParaRPr lang="en-US" sz="2200" dirty="0" smtClean="0"/>
          </a:p>
          <a:p>
            <a:pPr>
              <a:lnSpc>
                <a:spcPct val="90000"/>
              </a:lnSpc>
            </a:pPr>
            <a:r>
              <a:rPr lang="en-US" sz="2200" dirty="0" smtClean="0"/>
              <a:t>Achievement </a:t>
            </a:r>
            <a:r>
              <a:rPr lang="en-US" sz="2200" dirty="0"/>
              <a:t>of specified STANDARDS</a:t>
            </a:r>
          </a:p>
          <a:p>
            <a:pPr>
              <a:lnSpc>
                <a:spcPct val="90000"/>
              </a:lnSpc>
            </a:pPr>
            <a:endParaRPr lang="en-US" sz="2200" dirty="0"/>
          </a:p>
          <a:p>
            <a:pPr>
              <a:lnSpc>
                <a:spcPct val="90000"/>
              </a:lnSpc>
            </a:pPr>
            <a:r>
              <a:rPr lang="en-US" sz="2200" dirty="0"/>
              <a:t>Achievement of agreed treatment programs</a:t>
            </a:r>
          </a:p>
          <a:p>
            <a:pPr>
              <a:lnSpc>
                <a:spcPct val="90000"/>
              </a:lnSpc>
            </a:pPr>
            <a:endParaRPr lang="en-US" sz="2200" dirty="0"/>
          </a:p>
          <a:p>
            <a:pPr>
              <a:lnSpc>
                <a:spcPct val="90000"/>
              </a:lnSpc>
            </a:pPr>
            <a:r>
              <a:rPr lang="en-US" sz="2200" dirty="0"/>
              <a:t>Implementation of ‘best practice’</a:t>
            </a:r>
          </a:p>
          <a:p>
            <a:pPr>
              <a:lnSpc>
                <a:spcPct val="90000"/>
              </a:lnSpc>
            </a:pPr>
            <a:endParaRPr lang="en-US" sz="2200" dirty="0"/>
          </a:p>
          <a:p>
            <a:pPr>
              <a:lnSpc>
                <a:spcPct val="90000"/>
              </a:lnSpc>
            </a:pPr>
            <a:r>
              <a:rPr lang="en-US" sz="2200" dirty="0"/>
              <a:t>Customer satisfaction</a:t>
            </a:r>
          </a:p>
        </p:txBody>
      </p:sp>
      <p:sp>
        <p:nvSpPr>
          <p:cNvPr id="338948" name="Rectangle 4"/>
          <p:cNvSpPr>
            <a:spLocks noGrp="1" noChangeArrowheads="1"/>
          </p:cNvSpPr>
          <p:nvPr>
            <p:ph type="body" sz="half" idx="2"/>
          </p:nvPr>
        </p:nvSpPr>
        <p:spPr>
          <a:xfrm>
            <a:off x="323850" y="1412875"/>
            <a:ext cx="3810000" cy="4679950"/>
          </a:xfrm>
        </p:spPr>
        <p:txBody>
          <a:bodyPr/>
          <a:lstStyle/>
          <a:p>
            <a:pPr>
              <a:lnSpc>
                <a:spcPct val="80000"/>
              </a:lnSpc>
            </a:pPr>
            <a:r>
              <a:rPr lang="en-US" sz="2000" dirty="0" smtClean="0"/>
              <a:t>Build effective access to services</a:t>
            </a:r>
          </a:p>
          <a:p>
            <a:pPr>
              <a:lnSpc>
                <a:spcPct val="80000"/>
              </a:lnSpc>
            </a:pPr>
            <a:endParaRPr lang="en-US" sz="2000" dirty="0" smtClean="0"/>
          </a:p>
          <a:p>
            <a:pPr>
              <a:lnSpc>
                <a:spcPct val="80000"/>
              </a:lnSpc>
            </a:pPr>
            <a:r>
              <a:rPr lang="en-US" sz="2000" dirty="0" smtClean="0"/>
              <a:t>Reduction </a:t>
            </a:r>
            <a:r>
              <a:rPr lang="en-US" sz="2000" dirty="0"/>
              <a:t>in crashes &amp; cost of road trauma</a:t>
            </a:r>
          </a:p>
          <a:p>
            <a:pPr>
              <a:lnSpc>
                <a:spcPct val="80000"/>
              </a:lnSpc>
            </a:pPr>
            <a:endParaRPr lang="en-US" sz="2000" dirty="0"/>
          </a:p>
          <a:p>
            <a:pPr>
              <a:lnSpc>
                <a:spcPct val="80000"/>
              </a:lnSpc>
            </a:pPr>
            <a:r>
              <a:rPr lang="en-US" sz="2000" dirty="0"/>
              <a:t>Assist economic &amp; regional development</a:t>
            </a:r>
          </a:p>
          <a:p>
            <a:pPr>
              <a:lnSpc>
                <a:spcPct val="80000"/>
              </a:lnSpc>
            </a:pPr>
            <a:endParaRPr lang="en-US" sz="2000" dirty="0"/>
          </a:p>
          <a:p>
            <a:pPr>
              <a:lnSpc>
                <a:spcPct val="80000"/>
              </a:lnSpc>
            </a:pPr>
            <a:r>
              <a:rPr lang="en-US" sz="2000" dirty="0"/>
              <a:t>Develop a more integrated &amp; sustainable road transport system</a:t>
            </a:r>
          </a:p>
          <a:p>
            <a:pPr>
              <a:lnSpc>
                <a:spcPct val="80000"/>
              </a:lnSpc>
            </a:pPr>
            <a:endParaRPr lang="en-US" sz="2000" dirty="0"/>
          </a:p>
          <a:p>
            <a:pPr>
              <a:lnSpc>
                <a:spcPct val="80000"/>
              </a:lnSpc>
            </a:pPr>
            <a:r>
              <a:rPr lang="en-US" sz="2000" dirty="0" err="1"/>
              <a:t>Minimise</a:t>
            </a:r>
            <a:r>
              <a:rPr lang="en-US" sz="2000" dirty="0"/>
              <a:t> impacts on the community &amp; the environment</a:t>
            </a:r>
          </a:p>
          <a:p>
            <a:pPr>
              <a:lnSpc>
                <a:spcPct val="80000"/>
              </a:lnSpc>
            </a:pPr>
            <a:endParaRPr lang="en-US" sz="2000" dirty="0"/>
          </a:p>
          <a:p>
            <a:pPr>
              <a:lnSpc>
                <a:spcPct val="80000"/>
              </a:lnSpc>
            </a:pPr>
            <a:endParaRPr lang="en-US" sz="1600" dirty="0"/>
          </a:p>
          <a:p>
            <a:pPr>
              <a:lnSpc>
                <a:spcPct val="80000"/>
              </a:lnSpc>
            </a:pPr>
            <a:endParaRPr lang="en-US" sz="1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8948">
                                            <p:txEl>
                                              <p:pRg st="0" end="0"/>
                                            </p:txEl>
                                          </p:spTgt>
                                        </p:tgtEl>
                                        <p:attrNameLst>
                                          <p:attrName>style.visibility</p:attrName>
                                        </p:attrNameLst>
                                      </p:cBhvr>
                                      <p:to>
                                        <p:strVal val="visible"/>
                                      </p:to>
                                    </p:set>
                                    <p:anim calcmode="lin" valueType="num">
                                      <p:cBhvr additive="base">
                                        <p:cTn id="7" dur="500" fill="hold"/>
                                        <p:tgtEl>
                                          <p:spTgt spid="33894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894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8948">
                                            <p:txEl>
                                              <p:pRg st="2" end="2"/>
                                            </p:txEl>
                                          </p:spTgt>
                                        </p:tgtEl>
                                        <p:attrNameLst>
                                          <p:attrName>style.visibility</p:attrName>
                                        </p:attrNameLst>
                                      </p:cBhvr>
                                      <p:to>
                                        <p:strVal val="visible"/>
                                      </p:to>
                                    </p:set>
                                    <p:anim calcmode="lin" valueType="num">
                                      <p:cBhvr additive="base">
                                        <p:cTn id="13" dur="500" fill="hold"/>
                                        <p:tgtEl>
                                          <p:spTgt spid="33894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8948">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38948">
                                            <p:txEl>
                                              <p:pRg st="4" end="4"/>
                                            </p:txEl>
                                          </p:spTgt>
                                        </p:tgtEl>
                                        <p:attrNameLst>
                                          <p:attrName>style.visibility</p:attrName>
                                        </p:attrNameLst>
                                      </p:cBhvr>
                                      <p:to>
                                        <p:strVal val="visible"/>
                                      </p:to>
                                    </p:set>
                                    <p:anim calcmode="lin" valueType="num">
                                      <p:cBhvr additive="base">
                                        <p:cTn id="17" dur="500" fill="hold"/>
                                        <p:tgtEl>
                                          <p:spTgt spid="338948">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38948">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38948">
                                            <p:txEl>
                                              <p:pRg st="6" end="6"/>
                                            </p:txEl>
                                          </p:spTgt>
                                        </p:tgtEl>
                                        <p:attrNameLst>
                                          <p:attrName>style.visibility</p:attrName>
                                        </p:attrNameLst>
                                      </p:cBhvr>
                                      <p:to>
                                        <p:strVal val="visible"/>
                                      </p:to>
                                    </p:set>
                                    <p:anim calcmode="lin" valueType="num">
                                      <p:cBhvr additive="base">
                                        <p:cTn id="21" dur="500" fill="hold"/>
                                        <p:tgtEl>
                                          <p:spTgt spid="338948">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38948">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38948">
                                            <p:txEl>
                                              <p:pRg st="8" end="8"/>
                                            </p:txEl>
                                          </p:spTgt>
                                        </p:tgtEl>
                                        <p:attrNameLst>
                                          <p:attrName>style.visibility</p:attrName>
                                        </p:attrNameLst>
                                      </p:cBhvr>
                                      <p:to>
                                        <p:strVal val="visible"/>
                                      </p:to>
                                    </p:set>
                                    <p:anim calcmode="lin" valueType="num">
                                      <p:cBhvr additive="base">
                                        <p:cTn id="25" dur="500" fill="hold"/>
                                        <p:tgtEl>
                                          <p:spTgt spid="338948">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894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38947">
                                            <p:txEl>
                                              <p:pRg st="0" end="0"/>
                                            </p:txEl>
                                          </p:spTgt>
                                        </p:tgtEl>
                                        <p:attrNameLst>
                                          <p:attrName>style.visibility</p:attrName>
                                        </p:attrNameLst>
                                      </p:cBhvr>
                                      <p:to>
                                        <p:strVal val="visible"/>
                                      </p:to>
                                    </p:set>
                                    <p:anim calcmode="lin" valueType="num">
                                      <p:cBhvr additive="base">
                                        <p:cTn id="31" dur="500" fill="hold"/>
                                        <p:tgtEl>
                                          <p:spTgt spid="338947">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8947">
                                            <p:txEl>
                                              <p:pRg st="0" end="0"/>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38947">
                                            <p:txEl>
                                              <p:pRg st="2" end="2"/>
                                            </p:txEl>
                                          </p:spTgt>
                                        </p:tgtEl>
                                        <p:attrNameLst>
                                          <p:attrName>style.visibility</p:attrName>
                                        </p:attrNameLst>
                                      </p:cBhvr>
                                      <p:to>
                                        <p:strVal val="visible"/>
                                      </p:to>
                                    </p:set>
                                    <p:anim calcmode="lin" valueType="num">
                                      <p:cBhvr additive="base">
                                        <p:cTn id="35" dur="500" fill="hold"/>
                                        <p:tgtEl>
                                          <p:spTgt spid="338947">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38947">
                                            <p:txEl>
                                              <p:pRg st="2" end="2"/>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38947">
                                            <p:txEl>
                                              <p:pRg st="4" end="4"/>
                                            </p:txEl>
                                          </p:spTgt>
                                        </p:tgtEl>
                                        <p:attrNameLst>
                                          <p:attrName>style.visibility</p:attrName>
                                        </p:attrNameLst>
                                      </p:cBhvr>
                                      <p:to>
                                        <p:strVal val="visible"/>
                                      </p:to>
                                    </p:set>
                                    <p:anim calcmode="lin" valueType="num">
                                      <p:cBhvr additive="base">
                                        <p:cTn id="39" dur="500" fill="hold"/>
                                        <p:tgtEl>
                                          <p:spTgt spid="338947">
                                            <p:txEl>
                                              <p:pRg st="4" end="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38947">
                                            <p:txEl>
                                              <p:pRg st="4" end="4"/>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38947">
                                            <p:txEl>
                                              <p:pRg st="6" end="6"/>
                                            </p:txEl>
                                          </p:spTgt>
                                        </p:tgtEl>
                                        <p:attrNameLst>
                                          <p:attrName>style.visibility</p:attrName>
                                        </p:attrNameLst>
                                      </p:cBhvr>
                                      <p:to>
                                        <p:strVal val="visible"/>
                                      </p:to>
                                    </p:set>
                                    <p:anim calcmode="lin" valueType="num">
                                      <p:cBhvr additive="base">
                                        <p:cTn id="43" dur="500" fill="hold"/>
                                        <p:tgtEl>
                                          <p:spTgt spid="33894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38947">
                                            <p:txEl>
                                              <p:pRg st="6" end="6"/>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38947">
                                            <p:txEl>
                                              <p:pRg st="8" end="8"/>
                                            </p:txEl>
                                          </p:spTgt>
                                        </p:tgtEl>
                                        <p:attrNameLst>
                                          <p:attrName>style.visibility</p:attrName>
                                        </p:attrNameLst>
                                      </p:cBhvr>
                                      <p:to>
                                        <p:strVal val="visible"/>
                                      </p:to>
                                    </p:set>
                                    <p:anim calcmode="lin" valueType="num">
                                      <p:cBhvr additive="base">
                                        <p:cTn id="47" dur="500" fill="hold"/>
                                        <p:tgtEl>
                                          <p:spTgt spid="338947">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3894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7" grpId="0" build="p"/>
      <p:bldP spid="33894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3"/>
          <p:cNvSpPr>
            <a:spLocks noGrp="1"/>
          </p:cNvSpPr>
          <p:nvPr>
            <p:ph type="sldNum" sz="quarter" idx="10"/>
          </p:nvPr>
        </p:nvSpPr>
        <p:spPr/>
        <p:txBody>
          <a:bodyPr/>
          <a:lstStyle/>
          <a:p>
            <a:fld id="{EBBD3248-0B27-4F51-90C7-93C8ECE0D0A3}" type="slidenum">
              <a:rPr lang="en-US"/>
              <a:pPr/>
              <a:t>10</a:t>
            </a:fld>
            <a:endParaRPr lang="en-US">
              <a:solidFill>
                <a:schemeClr val="tx1"/>
              </a:solidFill>
            </a:endParaRPr>
          </a:p>
        </p:txBody>
      </p:sp>
      <p:sp>
        <p:nvSpPr>
          <p:cNvPr id="312322" name="AutoShape 2"/>
          <p:cNvSpPr>
            <a:spLocks noChangeArrowheads="1"/>
          </p:cNvSpPr>
          <p:nvPr/>
        </p:nvSpPr>
        <p:spPr bwMode="auto">
          <a:xfrm>
            <a:off x="1979613" y="909638"/>
            <a:ext cx="1871662" cy="1584325"/>
          </a:xfrm>
          <a:prstGeom prst="octagon">
            <a:avLst>
              <a:gd name="adj" fmla="val 29287"/>
            </a:avLst>
          </a:prstGeom>
          <a:solidFill>
            <a:schemeClr val="bg1"/>
          </a:solidFill>
          <a:ln w="9525">
            <a:noFill/>
            <a:miter lim="800000"/>
            <a:headEnd/>
            <a:tailEnd/>
          </a:ln>
          <a:effectLst/>
          <a:scene3d>
            <a:camera prst="legacyObliqueTopRight"/>
            <a:lightRig rig="legacyFlat3" dir="b"/>
          </a:scene3d>
          <a:sp3d extrusionH="430200" prstMaterial="legacyMatte">
            <a:bevelT w="13500" h="13500" prst="angle"/>
            <a:bevelB w="13500" h="13500" prst="angle"/>
            <a:extrusionClr>
              <a:schemeClr val="bg1"/>
            </a:extrusionClr>
          </a:sp3d>
        </p:spPr>
        <p:txBody>
          <a:bodyPr anchor="ctr">
            <a:flatTx/>
          </a:bodyPr>
          <a:lstStyle/>
          <a:p>
            <a:pPr algn="ctr"/>
            <a:r>
              <a:rPr lang="en-AU" sz="1600"/>
              <a:t>1. What condition should State roads be in?</a:t>
            </a:r>
          </a:p>
        </p:txBody>
      </p:sp>
      <p:sp>
        <p:nvSpPr>
          <p:cNvPr id="312323" name="AutoShape 3"/>
          <p:cNvSpPr>
            <a:spLocks noChangeArrowheads="1"/>
          </p:cNvSpPr>
          <p:nvPr/>
        </p:nvSpPr>
        <p:spPr bwMode="auto">
          <a:xfrm>
            <a:off x="1979613" y="4005263"/>
            <a:ext cx="1871662" cy="1584325"/>
          </a:xfrm>
          <a:prstGeom prst="octagon">
            <a:avLst>
              <a:gd name="adj" fmla="val 29287"/>
            </a:avLst>
          </a:prstGeom>
          <a:solidFill>
            <a:schemeClr val="bg1"/>
          </a:solidFill>
          <a:ln w="9525">
            <a:noFill/>
            <a:miter lim="800000"/>
            <a:headEnd/>
            <a:tailEnd/>
          </a:ln>
          <a:effectLst/>
          <a:scene3d>
            <a:camera prst="legacyObliqueTopRight"/>
            <a:lightRig rig="legacyFlat3" dir="b"/>
          </a:scene3d>
          <a:sp3d extrusionH="430200" prstMaterial="legacyMatte">
            <a:bevelT w="13500" h="13500" prst="angle"/>
            <a:bevelB w="13500" h="13500" prst="angle"/>
            <a:extrusionClr>
              <a:schemeClr val="bg1"/>
            </a:extrusionClr>
          </a:sp3d>
        </p:spPr>
        <p:txBody>
          <a:bodyPr anchor="ctr">
            <a:flatTx/>
          </a:bodyPr>
          <a:lstStyle/>
          <a:p>
            <a:pPr algn="ctr"/>
            <a:r>
              <a:rPr lang="en-AU" sz="1600"/>
              <a:t>2. What is the actual condition of State Roads?</a:t>
            </a:r>
          </a:p>
        </p:txBody>
      </p:sp>
      <p:sp>
        <p:nvSpPr>
          <p:cNvPr id="312324" name="AutoShape 4"/>
          <p:cNvSpPr>
            <a:spLocks noChangeArrowheads="1"/>
          </p:cNvSpPr>
          <p:nvPr/>
        </p:nvSpPr>
        <p:spPr bwMode="auto">
          <a:xfrm>
            <a:off x="5149850" y="4005263"/>
            <a:ext cx="1871663" cy="1584325"/>
          </a:xfrm>
          <a:prstGeom prst="octagon">
            <a:avLst>
              <a:gd name="adj" fmla="val 29287"/>
            </a:avLst>
          </a:prstGeom>
          <a:solidFill>
            <a:schemeClr val="bg1"/>
          </a:solidFill>
          <a:ln w="9525">
            <a:noFill/>
            <a:miter lim="800000"/>
            <a:headEnd/>
            <a:tailEnd/>
          </a:ln>
          <a:effectLst/>
          <a:scene3d>
            <a:camera prst="legacyObliqueTopRight"/>
            <a:lightRig rig="legacyFlat3" dir="b"/>
          </a:scene3d>
          <a:sp3d extrusionH="430200" prstMaterial="legacyMatte">
            <a:bevelT w="13500" h="13500" prst="angle"/>
            <a:bevelB w="13500" h="13500" prst="angle"/>
            <a:extrusionClr>
              <a:schemeClr val="bg1"/>
            </a:extrusionClr>
          </a:sp3d>
        </p:spPr>
        <p:txBody>
          <a:bodyPr anchor="ctr">
            <a:flatTx/>
          </a:bodyPr>
          <a:lstStyle/>
          <a:p>
            <a:pPr algn="ctr"/>
            <a:r>
              <a:rPr lang="en-AU" sz="1600"/>
              <a:t>3. What is being done  to address any gap?</a:t>
            </a:r>
          </a:p>
        </p:txBody>
      </p:sp>
      <p:sp>
        <p:nvSpPr>
          <p:cNvPr id="312325" name="AutoShape 5"/>
          <p:cNvSpPr>
            <a:spLocks noChangeArrowheads="1"/>
          </p:cNvSpPr>
          <p:nvPr/>
        </p:nvSpPr>
        <p:spPr bwMode="auto">
          <a:xfrm>
            <a:off x="5148263" y="908050"/>
            <a:ext cx="1871662" cy="1585913"/>
          </a:xfrm>
          <a:prstGeom prst="octagon">
            <a:avLst>
              <a:gd name="adj" fmla="val 29287"/>
            </a:avLst>
          </a:prstGeom>
          <a:solidFill>
            <a:schemeClr val="bg1"/>
          </a:solidFill>
          <a:ln w="9525">
            <a:noFill/>
            <a:miter lim="800000"/>
            <a:headEnd/>
            <a:tailEnd/>
          </a:ln>
          <a:effectLst/>
          <a:scene3d>
            <a:camera prst="legacyObliqueTopRight"/>
            <a:lightRig rig="legacyFlat3" dir="b"/>
          </a:scene3d>
          <a:sp3d extrusionH="430200" prstMaterial="legacyMatte">
            <a:bevelT w="13500" h="13500" prst="angle"/>
            <a:bevelB w="13500" h="13500" prst="angle"/>
            <a:extrusionClr>
              <a:schemeClr val="bg1"/>
            </a:extrusionClr>
          </a:sp3d>
        </p:spPr>
        <p:txBody>
          <a:bodyPr anchor="ctr">
            <a:flatTx/>
          </a:bodyPr>
          <a:lstStyle/>
          <a:p>
            <a:pPr algn="ctr"/>
            <a:r>
              <a:rPr lang="en-AU" sz="1600"/>
              <a:t>4. What level of funding would be required to address findings?</a:t>
            </a:r>
          </a:p>
        </p:txBody>
      </p:sp>
      <p:sp>
        <p:nvSpPr>
          <p:cNvPr id="312326" name="AutoShape 6"/>
          <p:cNvSpPr>
            <a:spLocks noChangeArrowheads="1"/>
          </p:cNvSpPr>
          <p:nvPr/>
        </p:nvSpPr>
        <p:spPr bwMode="auto">
          <a:xfrm rot="5400000">
            <a:off x="2593182" y="2924969"/>
            <a:ext cx="647700" cy="50323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solidFill>
          <a:ln w="9525">
            <a:noFill/>
            <a:miter lim="800000"/>
            <a:headEnd/>
            <a:tailEnd/>
          </a:ln>
          <a:effectLst/>
        </p:spPr>
        <p:txBody>
          <a:bodyPr wrap="none" anchor="ctr"/>
          <a:lstStyle/>
          <a:p>
            <a:endParaRPr lang="en-US"/>
          </a:p>
        </p:txBody>
      </p:sp>
      <p:sp>
        <p:nvSpPr>
          <p:cNvPr id="312327" name="AutoShape 7"/>
          <p:cNvSpPr>
            <a:spLocks noChangeArrowheads="1"/>
          </p:cNvSpPr>
          <p:nvPr/>
        </p:nvSpPr>
        <p:spPr bwMode="auto">
          <a:xfrm>
            <a:off x="4284663" y="4438650"/>
            <a:ext cx="647700" cy="503238"/>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solidFill>
          <a:ln w="9525">
            <a:noFill/>
            <a:miter lim="800000"/>
            <a:headEnd/>
            <a:tailEnd/>
          </a:ln>
          <a:effectLst/>
        </p:spPr>
        <p:txBody>
          <a:bodyPr wrap="none" anchor="ctr"/>
          <a:lstStyle/>
          <a:p>
            <a:endParaRPr lang="en-US"/>
          </a:p>
        </p:txBody>
      </p:sp>
      <p:sp>
        <p:nvSpPr>
          <p:cNvPr id="312328" name="AutoShape 8"/>
          <p:cNvSpPr>
            <a:spLocks noChangeArrowheads="1"/>
          </p:cNvSpPr>
          <p:nvPr/>
        </p:nvSpPr>
        <p:spPr bwMode="auto">
          <a:xfrm rot="16200000">
            <a:off x="5761832" y="2924969"/>
            <a:ext cx="647700" cy="50323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solidFill>
          <a:ln w="9525">
            <a:noFill/>
            <a:miter lim="800000"/>
            <a:headEnd/>
            <a:tailEnd/>
          </a:ln>
          <a:effectLst/>
        </p:spPr>
        <p:txBody>
          <a:bodyPr wrap="none" anchor="ctr"/>
          <a:lstStyle/>
          <a:p>
            <a:endParaRPr lang="en-US"/>
          </a:p>
        </p:txBody>
      </p:sp>
      <p:sp>
        <p:nvSpPr>
          <p:cNvPr id="312329" name="AutoShape 9"/>
          <p:cNvSpPr>
            <a:spLocks noChangeArrowheads="1"/>
          </p:cNvSpPr>
          <p:nvPr/>
        </p:nvSpPr>
        <p:spPr bwMode="auto">
          <a:xfrm rot="10800000">
            <a:off x="4284663" y="1341438"/>
            <a:ext cx="647700" cy="50323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solidFill>
          <a:ln w="9525">
            <a:noFill/>
            <a:miter lim="800000"/>
            <a:headEnd/>
            <a:tailEnd/>
          </a:ln>
          <a:effectLst/>
        </p:spPr>
        <p:txBody>
          <a:bodyPr wrap="none" anchor="ctr"/>
          <a:lstStyle/>
          <a:p>
            <a:endParaRPr lang="en-US"/>
          </a:p>
        </p:txBody>
      </p:sp>
      <p:sp>
        <p:nvSpPr>
          <p:cNvPr id="312330" name="AutoShape 10"/>
          <p:cNvSpPr>
            <a:spLocks noChangeArrowheads="1"/>
          </p:cNvSpPr>
          <p:nvPr/>
        </p:nvSpPr>
        <p:spPr bwMode="auto">
          <a:xfrm>
            <a:off x="3419475" y="2420938"/>
            <a:ext cx="2016125" cy="1584325"/>
          </a:xfrm>
          <a:prstGeom prst="octagon">
            <a:avLst>
              <a:gd name="adj" fmla="val 29287"/>
            </a:avLst>
          </a:prstGeom>
          <a:noFill/>
          <a:ln w="9525">
            <a:solidFill>
              <a:schemeClr val="tx1"/>
            </a:solidFill>
            <a:miter lim="800000"/>
            <a:headEnd/>
            <a:tailEnd/>
          </a:ln>
          <a:effectLst/>
          <a:scene3d>
            <a:camera prst="legacyObliqueTopRight"/>
            <a:lightRig rig="legacyFlat3" dir="b"/>
          </a:scene3d>
          <a:sp3d extrusionH="430200" prstMaterial="legacyMatte">
            <a:bevelT w="13500" h="13500" prst="angle"/>
            <a:bevelB w="13500" h="13500" prst="angle"/>
            <a:extrusionClr>
              <a:schemeClr val="tx1"/>
            </a:extrusionClr>
          </a:sp3d>
        </p:spPr>
        <p:txBody>
          <a:bodyPr anchor="ctr">
            <a:flatTx/>
          </a:bodyPr>
          <a:lstStyle/>
          <a:p>
            <a:pPr algn="ctr"/>
            <a:r>
              <a:rPr lang="en-AU" sz="1600" b="1" dirty="0" smtClean="0"/>
              <a:t>Accessibility</a:t>
            </a:r>
          </a:p>
          <a:p>
            <a:pPr algn="ctr"/>
            <a:r>
              <a:rPr lang="en-AU" sz="1600" b="1" dirty="0" smtClean="0"/>
              <a:t>Safety</a:t>
            </a:r>
            <a:endParaRPr lang="en-AU" sz="1600" b="1" dirty="0"/>
          </a:p>
          <a:p>
            <a:pPr algn="ctr"/>
            <a:r>
              <a:rPr lang="en-AU" sz="1600" b="1" dirty="0"/>
              <a:t>Efficiency</a:t>
            </a:r>
          </a:p>
          <a:p>
            <a:pPr algn="ctr"/>
            <a:r>
              <a:rPr lang="en-AU" sz="1600" b="1" dirty="0"/>
              <a:t>Retained value</a:t>
            </a:r>
          </a:p>
        </p:txBody>
      </p:sp>
      <p:sp>
        <p:nvSpPr>
          <p:cNvPr id="312331" name="Text Box 11"/>
          <p:cNvSpPr txBox="1">
            <a:spLocks noChangeArrowheads="1"/>
          </p:cNvSpPr>
          <p:nvPr/>
        </p:nvSpPr>
        <p:spPr bwMode="auto">
          <a:xfrm>
            <a:off x="1214414" y="5824538"/>
            <a:ext cx="6143668" cy="400110"/>
          </a:xfrm>
          <a:prstGeom prst="rect">
            <a:avLst/>
          </a:prstGeom>
          <a:noFill/>
          <a:ln w="9525">
            <a:solidFill>
              <a:schemeClr val="tx1"/>
            </a:solidFill>
            <a:miter lim="800000"/>
            <a:headEnd/>
            <a:tailEnd/>
          </a:ln>
          <a:effectLst/>
        </p:spPr>
        <p:txBody>
          <a:bodyPr wrap="square">
            <a:spAutoFit/>
          </a:bodyPr>
          <a:lstStyle/>
          <a:p>
            <a:pPr algn="ctr"/>
            <a:r>
              <a:rPr lang="en-US" b="1" dirty="0" smtClean="0"/>
              <a:t>Road surface, Geometry, Bridges &amp; Structures</a:t>
            </a:r>
            <a:endParaRPr lang="en-US" b="1" dirty="0"/>
          </a:p>
        </p:txBody>
      </p:sp>
      <p:sp>
        <p:nvSpPr>
          <p:cNvPr id="312332" name="Rectangle 12"/>
          <p:cNvSpPr>
            <a:spLocks noChangeArrowheads="1"/>
          </p:cNvSpPr>
          <p:nvPr/>
        </p:nvSpPr>
        <p:spPr bwMode="auto">
          <a:xfrm>
            <a:off x="179388" y="1557338"/>
            <a:ext cx="1441450" cy="3527425"/>
          </a:xfrm>
          <a:prstGeom prst="rect">
            <a:avLst/>
          </a:prstGeom>
          <a:solidFill>
            <a:schemeClr val="accent2"/>
          </a:solidFill>
          <a:ln w="9525">
            <a:noFill/>
            <a:miter lim="800000"/>
            <a:headEnd/>
            <a:tailEnd/>
          </a:ln>
          <a:effectLst/>
          <a:scene3d>
            <a:camera prst="legacyObliqueTopRight"/>
            <a:lightRig rig="legacyFlat3" dir="b"/>
          </a:scene3d>
          <a:sp3d extrusionH="430200" prstMaterial="legacyMatte">
            <a:bevelT w="13500" h="13500" prst="angle"/>
            <a:bevelB w="13500" h="13500" prst="angle"/>
            <a:extrusionClr>
              <a:schemeClr val="accent2"/>
            </a:extrusionClr>
          </a:sp3d>
        </p:spPr>
        <p:txBody>
          <a:bodyPr anchor="ctr">
            <a:flatTx/>
          </a:bodyPr>
          <a:lstStyle/>
          <a:p>
            <a:pPr algn="ctr"/>
            <a:r>
              <a:rPr lang="en-AU" sz="1600" b="1">
                <a:solidFill>
                  <a:schemeClr val="bg1"/>
                </a:solidFill>
              </a:rPr>
              <a:t>Performance criteria &amp; condition</a:t>
            </a:r>
          </a:p>
          <a:p>
            <a:pPr algn="ctr"/>
            <a:endParaRPr lang="en-AU" sz="1600" b="1">
              <a:solidFill>
                <a:schemeClr val="bg1"/>
              </a:solidFill>
            </a:endParaRPr>
          </a:p>
          <a:p>
            <a:pPr algn="ctr"/>
            <a:r>
              <a:rPr lang="en-AU" sz="1600" b="1">
                <a:solidFill>
                  <a:schemeClr val="bg1"/>
                </a:solidFill>
              </a:rPr>
              <a:t>Data issues</a:t>
            </a:r>
          </a:p>
        </p:txBody>
      </p:sp>
      <p:sp>
        <p:nvSpPr>
          <p:cNvPr id="312333" name="Rectangle 13"/>
          <p:cNvSpPr>
            <a:spLocks noChangeArrowheads="1"/>
          </p:cNvSpPr>
          <p:nvPr/>
        </p:nvSpPr>
        <p:spPr bwMode="auto">
          <a:xfrm>
            <a:off x="7451725" y="1557338"/>
            <a:ext cx="1441450" cy="3527425"/>
          </a:xfrm>
          <a:prstGeom prst="rect">
            <a:avLst/>
          </a:prstGeom>
          <a:solidFill>
            <a:schemeClr val="accent2"/>
          </a:solidFill>
          <a:ln w="9525">
            <a:noFill/>
            <a:miter lim="800000"/>
            <a:headEnd/>
            <a:tailEnd/>
          </a:ln>
          <a:effectLst/>
          <a:scene3d>
            <a:camera prst="legacyObliqueTopRight"/>
            <a:lightRig rig="legacyFlat3" dir="b"/>
          </a:scene3d>
          <a:sp3d extrusionH="430200" prstMaterial="legacyMatte">
            <a:bevelT w="13500" h="13500" prst="angle"/>
            <a:bevelB w="13500" h="13500" prst="angle"/>
            <a:extrusionClr>
              <a:schemeClr val="accent2"/>
            </a:extrusionClr>
          </a:sp3d>
        </p:spPr>
        <p:txBody>
          <a:bodyPr anchor="ctr">
            <a:flatTx/>
          </a:bodyPr>
          <a:lstStyle/>
          <a:p>
            <a:pPr algn="ctr"/>
            <a:r>
              <a:rPr lang="en-AU" sz="1600" b="1">
                <a:solidFill>
                  <a:schemeClr val="bg1"/>
                </a:solidFill>
              </a:rPr>
              <a:t>Program management</a:t>
            </a:r>
          </a:p>
          <a:p>
            <a:pPr algn="ctr"/>
            <a:endParaRPr lang="en-AU" sz="1600" b="1">
              <a:solidFill>
                <a:schemeClr val="bg1"/>
              </a:solidFill>
            </a:endParaRPr>
          </a:p>
          <a:p>
            <a:pPr algn="ctr"/>
            <a:r>
              <a:rPr lang="en-AU" sz="1600" b="1">
                <a:solidFill>
                  <a:schemeClr val="bg1"/>
                </a:solidFill>
              </a:rPr>
              <a:t> Project selection</a:t>
            </a:r>
          </a:p>
          <a:p>
            <a:pPr algn="ctr"/>
            <a:endParaRPr lang="en-AU" sz="1600" b="1">
              <a:solidFill>
                <a:schemeClr val="bg1"/>
              </a:solidFill>
            </a:endParaRPr>
          </a:p>
          <a:p>
            <a:pPr algn="ctr"/>
            <a:r>
              <a:rPr lang="en-AU" sz="1600" b="1">
                <a:solidFill>
                  <a:schemeClr val="bg1"/>
                </a:solidFill>
              </a:rPr>
              <a:t>Outcomes</a:t>
            </a:r>
          </a:p>
          <a:p>
            <a:pPr algn="ctr"/>
            <a:endParaRPr lang="en-AU" sz="1600" b="1">
              <a:solidFill>
                <a:schemeClr val="bg1"/>
              </a:solidFill>
            </a:endParaRPr>
          </a:p>
          <a:p>
            <a:pPr algn="ctr"/>
            <a:r>
              <a:rPr lang="en-AU" sz="1600" b="1">
                <a:solidFill>
                  <a:schemeClr val="bg1"/>
                </a:solidFill>
              </a:rPr>
              <a:t>Engagement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2331"/>
                                        </p:tgtEl>
                                        <p:attrNameLst>
                                          <p:attrName>style.visibility</p:attrName>
                                        </p:attrNameLst>
                                      </p:cBhvr>
                                      <p:to>
                                        <p:strVal val="visible"/>
                                      </p:to>
                                    </p:set>
                                    <p:anim calcmode="lin" valueType="num">
                                      <p:cBhvr additive="base">
                                        <p:cTn id="7" dur="500" fill="hold"/>
                                        <p:tgtEl>
                                          <p:spTgt spid="312331"/>
                                        </p:tgtEl>
                                        <p:attrNameLst>
                                          <p:attrName>ppt_x</p:attrName>
                                        </p:attrNameLst>
                                      </p:cBhvr>
                                      <p:tavLst>
                                        <p:tav tm="0">
                                          <p:val>
                                            <p:strVal val="#ppt_x"/>
                                          </p:val>
                                        </p:tav>
                                        <p:tav tm="100000">
                                          <p:val>
                                            <p:strVal val="#ppt_x"/>
                                          </p:val>
                                        </p:tav>
                                      </p:tavLst>
                                    </p:anim>
                                    <p:anim calcmode="lin" valueType="num">
                                      <p:cBhvr additive="base">
                                        <p:cTn id="8" dur="500" fill="hold"/>
                                        <p:tgtEl>
                                          <p:spTgt spid="3123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23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23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123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30" grpId="0" animBg="1"/>
      <p:bldP spid="312331" grpId="0" animBg="1"/>
      <p:bldP spid="312332" grpId="0" animBg="1"/>
      <p:bldP spid="3123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0"/>
          </p:nvPr>
        </p:nvSpPr>
        <p:spPr/>
        <p:txBody>
          <a:bodyPr/>
          <a:lstStyle/>
          <a:p>
            <a:fld id="{B5662067-74D7-4C3B-969E-F1758BDF7F00}" type="slidenum">
              <a:rPr lang="en-US"/>
              <a:pPr/>
              <a:t>11</a:t>
            </a:fld>
            <a:endParaRPr lang="en-US">
              <a:solidFill>
                <a:schemeClr val="tx1"/>
              </a:solidFill>
            </a:endParaRPr>
          </a:p>
        </p:txBody>
      </p:sp>
      <p:pic>
        <p:nvPicPr>
          <p:cNvPr id="314371" name="Picture 3" descr="Sulsel-Uncon"/>
          <p:cNvPicPr>
            <a:picLocks noChangeAspect="1" noChangeArrowheads="1"/>
          </p:cNvPicPr>
          <p:nvPr/>
        </p:nvPicPr>
        <p:blipFill>
          <a:blip r:embed="rId3"/>
          <a:srcRect/>
          <a:stretch>
            <a:fillRect/>
          </a:stretch>
        </p:blipFill>
        <p:spPr bwMode="auto">
          <a:xfrm>
            <a:off x="395288" y="1412875"/>
            <a:ext cx="3987800" cy="3603625"/>
          </a:xfrm>
          <a:prstGeom prst="rect">
            <a:avLst/>
          </a:prstGeom>
          <a:noFill/>
        </p:spPr>
      </p:pic>
      <p:pic>
        <p:nvPicPr>
          <p:cNvPr id="314372" name="Picture 4" descr="Sulsel-PCon"/>
          <p:cNvPicPr>
            <a:picLocks noChangeAspect="1" noChangeArrowheads="1"/>
          </p:cNvPicPr>
          <p:nvPr/>
        </p:nvPicPr>
        <p:blipFill>
          <a:blip r:embed="rId4"/>
          <a:srcRect/>
          <a:stretch>
            <a:fillRect/>
          </a:stretch>
        </p:blipFill>
        <p:spPr bwMode="auto">
          <a:xfrm>
            <a:off x="4716463" y="1412875"/>
            <a:ext cx="4176712" cy="3629025"/>
          </a:xfrm>
          <a:prstGeom prst="rect">
            <a:avLst/>
          </a:prstGeom>
          <a:noFill/>
        </p:spPr>
      </p:pic>
      <p:sp>
        <p:nvSpPr>
          <p:cNvPr id="314373" name="Text Box 5"/>
          <p:cNvSpPr txBox="1">
            <a:spLocks noChangeArrowheads="1"/>
          </p:cNvSpPr>
          <p:nvPr/>
        </p:nvSpPr>
        <p:spPr bwMode="auto">
          <a:xfrm>
            <a:off x="539750" y="5229225"/>
            <a:ext cx="3759200" cy="366713"/>
          </a:xfrm>
          <a:prstGeom prst="rect">
            <a:avLst/>
          </a:prstGeom>
          <a:noFill/>
          <a:ln w="9525">
            <a:noFill/>
            <a:miter lim="800000"/>
            <a:headEnd/>
            <a:tailEnd/>
          </a:ln>
          <a:effectLst/>
        </p:spPr>
        <p:txBody>
          <a:bodyPr wrap="none">
            <a:spAutoFit/>
          </a:bodyPr>
          <a:lstStyle/>
          <a:p>
            <a:pPr algn="ctr"/>
            <a:r>
              <a:rPr lang="en-US" sz="1800" b="1">
                <a:latin typeface="Times New Roman" pitchFamily="18" charset="0"/>
              </a:rPr>
              <a:t>Unconstrained – desirable standards</a:t>
            </a:r>
          </a:p>
        </p:txBody>
      </p:sp>
      <p:sp>
        <p:nvSpPr>
          <p:cNvPr id="314374" name="Text Box 6"/>
          <p:cNvSpPr txBox="1">
            <a:spLocks noChangeArrowheads="1"/>
          </p:cNvSpPr>
          <p:nvPr/>
        </p:nvSpPr>
        <p:spPr bwMode="auto">
          <a:xfrm>
            <a:off x="5940425" y="5229225"/>
            <a:ext cx="1390650" cy="366713"/>
          </a:xfrm>
          <a:prstGeom prst="rect">
            <a:avLst/>
          </a:prstGeom>
          <a:noFill/>
          <a:ln w="9525">
            <a:noFill/>
            <a:miter lim="800000"/>
            <a:headEnd/>
            <a:tailEnd/>
          </a:ln>
          <a:effectLst/>
        </p:spPr>
        <p:txBody>
          <a:bodyPr wrap="none">
            <a:spAutoFit/>
          </a:bodyPr>
          <a:lstStyle/>
          <a:p>
            <a:pPr algn="ctr"/>
            <a:r>
              <a:rPr lang="en-US" sz="1800" b="1">
                <a:latin typeface="Times New Roman" pitchFamily="18" charset="0"/>
              </a:rPr>
              <a:t>Constrained</a:t>
            </a:r>
          </a:p>
        </p:txBody>
      </p:sp>
      <p:sp>
        <p:nvSpPr>
          <p:cNvPr id="314375" name="Rectangle 7"/>
          <p:cNvSpPr>
            <a:spLocks noChangeArrowheads="1"/>
          </p:cNvSpPr>
          <p:nvPr/>
        </p:nvSpPr>
        <p:spPr bwMode="auto">
          <a:xfrm>
            <a:off x="1403350" y="333375"/>
            <a:ext cx="6910388" cy="1143000"/>
          </a:xfrm>
          <a:prstGeom prst="rect">
            <a:avLst/>
          </a:prstGeom>
          <a:noFill/>
          <a:ln w="9525">
            <a:noFill/>
            <a:miter lim="800000"/>
            <a:headEnd/>
            <a:tailEnd/>
          </a:ln>
          <a:effectLst/>
        </p:spPr>
        <p:txBody>
          <a:bodyPr anchor="ctr"/>
          <a:lstStyle/>
          <a:p>
            <a:pPr eaLnBrk="1" hangingPunct="1"/>
            <a:r>
              <a:rPr lang="en-US" sz="2800" b="1">
                <a:solidFill>
                  <a:srgbClr val="E71F01"/>
                </a:solidFill>
                <a:latin typeface="Tahoma" pitchFamily="34" charset="0"/>
              </a:rPr>
              <a:t>Are our budgets sufficient?</a:t>
            </a:r>
          </a:p>
        </p:txBody>
      </p:sp>
      <p:sp>
        <p:nvSpPr>
          <p:cNvPr id="314376" name="Rectangle 8"/>
          <p:cNvSpPr>
            <a:spLocks noChangeArrowheads="1"/>
          </p:cNvSpPr>
          <p:nvPr/>
        </p:nvSpPr>
        <p:spPr bwMode="auto">
          <a:xfrm>
            <a:off x="1000100" y="1714488"/>
            <a:ext cx="7500990" cy="430887"/>
          </a:xfrm>
          <a:prstGeom prst="rect">
            <a:avLst/>
          </a:prstGeom>
          <a:noFill/>
          <a:ln w="9525">
            <a:noFill/>
            <a:miter lim="800000"/>
            <a:headEnd/>
            <a:tailEnd/>
          </a:ln>
        </p:spPr>
        <p:txBody>
          <a:bodyPr wrap="square" lIns="0" tIns="0" rIns="0" bIns="0">
            <a:spAutoFit/>
          </a:bodyPr>
          <a:lstStyle/>
          <a:p>
            <a:pPr algn="ctr" eaLnBrk="1" hangingPunct="1"/>
            <a:r>
              <a:rPr lang="en-US" sz="2800" b="1" dirty="0">
                <a:solidFill>
                  <a:srgbClr val="FF6600"/>
                </a:solidFill>
                <a:latin typeface="Tahoma" pitchFamily="34" charset="0"/>
              </a:rPr>
              <a:t>Are our </a:t>
            </a:r>
            <a:r>
              <a:rPr lang="en-US" sz="2800" b="1" dirty="0" smtClean="0">
                <a:solidFill>
                  <a:srgbClr val="FF6600"/>
                </a:solidFill>
                <a:latin typeface="Tahoma" pitchFamily="34" charset="0"/>
              </a:rPr>
              <a:t>standards appropriate</a:t>
            </a:r>
            <a:r>
              <a:rPr lang="en-US" sz="2800" b="1" dirty="0">
                <a:solidFill>
                  <a:srgbClr val="FF6600"/>
                </a:solidFill>
                <a:latin typeface="Tahoma" pitchFamily="34" charset="0"/>
              </a:rPr>
              <a:t>?</a:t>
            </a:r>
          </a:p>
        </p:txBody>
      </p:sp>
      <p:sp>
        <p:nvSpPr>
          <p:cNvPr id="314377" name="Rectangle 9"/>
          <p:cNvSpPr>
            <a:spLocks noChangeArrowheads="1"/>
          </p:cNvSpPr>
          <p:nvPr/>
        </p:nvSpPr>
        <p:spPr bwMode="auto">
          <a:xfrm>
            <a:off x="1714480" y="2643182"/>
            <a:ext cx="6429420" cy="861774"/>
          </a:xfrm>
          <a:prstGeom prst="rect">
            <a:avLst/>
          </a:prstGeom>
          <a:noFill/>
          <a:ln w="9525">
            <a:noFill/>
            <a:miter lim="800000"/>
            <a:headEnd/>
            <a:tailEnd/>
          </a:ln>
        </p:spPr>
        <p:txBody>
          <a:bodyPr wrap="square" lIns="0" tIns="0" rIns="0" bIns="0">
            <a:spAutoFit/>
          </a:bodyPr>
          <a:lstStyle/>
          <a:p>
            <a:pPr algn="ctr" eaLnBrk="1" hangingPunct="1"/>
            <a:r>
              <a:rPr lang="en-US" sz="2800" b="1" dirty="0">
                <a:solidFill>
                  <a:srgbClr val="FF6600"/>
                </a:solidFill>
                <a:latin typeface="Tahoma" pitchFamily="34" charset="0"/>
              </a:rPr>
              <a:t>What are the consequences on the network?</a:t>
            </a:r>
          </a:p>
        </p:txBody>
      </p:sp>
      <p:sp>
        <p:nvSpPr>
          <p:cNvPr id="12" name="Rectangle 2"/>
          <p:cNvSpPr txBox="1">
            <a:spLocks noChangeArrowheads="1"/>
          </p:cNvSpPr>
          <p:nvPr/>
        </p:nvSpPr>
        <p:spPr bwMode="auto">
          <a:xfrm>
            <a:off x="285720" y="3857628"/>
            <a:ext cx="8496300" cy="4270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defTabSz="914400" eaLnBrk="1" latinLnBrk="0" hangingPunct="1">
              <a:lnSpc>
                <a:spcPts val="3500"/>
              </a:lnSpc>
              <a:buClrTx/>
              <a:buSzTx/>
              <a:buFontTx/>
              <a:buNone/>
              <a:tabLst/>
              <a:defRPr/>
            </a:pPr>
            <a:r>
              <a:rPr lang="en-US" sz="2800" b="1" dirty="0" smtClean="0">
                <a:solidFill>
                  <a:srgbClr val="00CC00"/>
                </a:solidFill>
                <a:latin typeface="Tahoma" pitchFamily="34" charset="0"/>
              </a:rPr>
              <a:t>Have we sold the benefits/outcomes to users?</a:t>
            </a:r>
            <a:endParaRPr lang="en-US" sz="2800" b="1" dirty="0">
              <a:solidFill>
                <a:srgbClr val="00CC00"/>
              </a:solidFill>
              <a:latin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4371"/>
                                        </p:tgtEl>
                                        <p:attrNameLst>
                                          <p:attrName>style.visibility</p:attrName>
                                        </p:attrNameLst>
                                      </p:cBhvr>
                                      <p:to>
                                        <p:strVal val="visible"/>
                                      </p:to>
                                    </p:set>
                                    <p:anim calcmode="lin" valueType="num">
                                      <p:cBhvr additive="base">
                                        <p:cTn id="7" dur="500" fill="hold"/>
                                        <p:tgtEl>
                                          <p:spTgt spid="314371"/>
                                        </p:tgtEl>
                                        <p:attrNameLst>
                                          <p:attrName>ppt_x</p:attrName>
                                        </p:attrNameLst>
                                      </p:cBhvr>
                                      <p:tavLst>
                                        <p:tav tm="0">
                                          <p:val>
                                            <p:strVal val="#ppt_x"/>
                                          </p:val>
                                        </p:tav>
                                        <p:tav tm="100000">
                                          <p:val>
                                            <p:strVal val="#ppt_x"/>
                                          </p:val>
                                        </p:tav>
                                      </p:tavLst>
                                    </p:anim>
                                    <p:anim calcmode="lin" valueType="num">
                                      <p:cBhvr additive="base">
                                        <p:cTn id="8" dur="500" fill="hold"/>
                                        <p:tgtEl>
                                          <p:spTgt spid="31437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4373"/>
                                        </p:tgtEl>
                                        <p:attrNameLst>
                                          <p:attrName>style.visibility</p:attrName>
                                        </p:attrNameLst>
                                      </p:cBhvr>
                                      <p:to>
                                        <p:strVal val="visible"/>
                                      </p:to>
                                    </p:set>
                                    <p:anim calcmode="lin" valueType="num">
                                      <p:cBhvr additive="base">
                                        <p:cTn id="11" dur="500" fill="hold"/>
                                        <p:tgtEl>
                                          <p:spTgt spid="314373"/>
                                        </p:tgtEl>
                                        <p:attrNameLst>
                                          <p:attrName>ppt_x</p:attrName>
                                        </p:attrNameLst>
                                      </p:cBhvr>
                                      <p:tavLst>
                                        <p:tav tm="0">
                                          <p:val>
                                            <p:strVal val="#ppt_x"/>
                                          </p:val>
                                        </p:tav>
                                        <p:tav tm="100000">
                                          <p:val>
                                            <p:strVal val="#ppt_x"/>
                                          </p:val>
                                        </p:tav>
                                      </p:tavLst>
                                    </p:anim>
                                    <p:anim calcmode="lin" valueType="num">
                                      <p:cBhvr additive="base">
                                        <p:cTn id="12" dur="500" fill="hold"/>
                                        <p:tgtEl>
                                          <p:spTgt spid="31437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nodeType="clickEffect">
                                  <p:stCondLst>
                                    <p:cond delay="0"/>
                                  </p:stCondLst>
                                  <p:childTnLst>
                                    <p:anim calcmode="lin" valueType="num">
                                      <p:cBhvr additive="base">
                                        <p:cTn id="16" dur="500"/>
                                        <p:tgtEl>
                                          <p:spTgt spid="314371"/>
                                        </p:tgtEl>
                                        <p:attrNameLst>
                                          <p:attrName>ppt_x</p:attrName>
                                        </p:attrNameLst>
                                      </p:cBhvr>
                                      <p:tavLst>
                                        <p:tav tm="0">
                                          <p:val>
                                            <p:strVal val="ppt_x"/>
                                          </p:val>
                                        </p:tav>
                                        <p:tav tm="100000">
                                          <p:val>
                                            <p:strVal val="ppt_x"/>
                                          </p:val>
                                        </p:tav>
                                      </p:tavLst>
                                    </p:anim>
                                    <p:anim calcmode="lin" valueType="num">
                                      <p:cBhvr additive="base">
                                        <p:cTn id="17" dur="500"/>
                                        <p:tgtEl>
                                          <p:spTgt spid="314371"/>
                                        </p:tgtEl>
                                        <p:attrNameLst>
                                          <p:attrName>ppt_y</p:attrName>
                                        </p:attrNameLst>
                                      </p:cBhvr>
                                      <p:tavLst>
                                        <p:tav tm="0">
                                          <p:val>
                                            <p:strVal val="ppt_y"/>
                                          </p:val>
                                        </p:tav>
                                        <p:tav tm="100000">
                                          <p:val>
                                            <p:strVal val="1+ppt_h/2"/>
                                          </p:val>
                                        </p:tav>
                                      </p:tavLst>
                                    </p:anim>
                                    <p:set>
                                      <p:cBhvr>
                                        <p:cTn id="18" dur="1" fill="hold">
                                          <p:stCondLst>
                                            <p:cond delay="499"/>
                                          </p:stCondLst>
                                        </p:cTn>
                                        <p:tgtEl>
                                          <p:spTgt spid="314371"/>
                                        </p:tgtEl>
                                        <p:attrNameLst>
                                          <p:attrName>style.visibility</p:attrName>
                                        </p:attrNameLst>
                                      </p:cBhvr>
                                      <p:to>
                                        <p:strVal val="hidden"/>
                                      </p:to>
                                    </p:set>
                                  </p:childTnLst>
                                </p:cTn>
                              </p:par>
                              <p:par>
                                <p:cTn id="19" presetID="2" presetClass="exit" presetSubtype="4" fill="hold" grpId="1" nodeType="withEffect">
                                  <p:stCondLst>
                                    <p:cond delay="0"/>
                                  </p:stCondLst>
                                  <p:childTnLst>
                                    <p:anim calcmode="lin" valueType="num">
                                      <p:cBhvr additive="base">
                                        <p:cTn id="20" dur="500"/>
                                        <p:tgtEl>
                                          <p:spTgt spid="314373"/>
                                        </p:tgtEl>
                                        <p:attrNameLst>
                                          <p:attrName>ppt_x</p:attrName>
                                        </p:attrNameLst>
                                      </p:cBhvr>
                                      <p:tavLst>
                                        <p:tav tm="0">
                                          <p:val>
                                            <p:strVal val="ppt_x"/>
                                          </p:val>
                                        </p:tav>
                                        <p:tav tm="100000">
                                          <p:val>
                                            <p:strVal val="ppt_x"/>
                                          </p:val>
                                        </p:tav>
                                      </p:tavLst>
                                    </p:anim>
                                    <p:anim calcmode="lin" valueType="num">
                                      <p:cBhvr additive="base">
                                        <p:cTn id="21" dur="500"/>
                                        <p:tgtEl>
                                          <p:spTgt spid="314373"/>
                                        </p:tgtEl>
                                        <p:attrNameLst>
                                          <p:attrName>ppt_y</p:attrName>
                                        </p:attrNameLst>
                                      </p:cBhvr>
                                      <p:tavLst>
                                        <p:tav tm="0">
                                          <p:val>
                                            <p:strVal val="ppt_y"/>
                                          </p:val>
                                        </p:tav>
                                        <p:tav tm="100000">
                                          <p:val>
                                            <p:strVal val="1+ppt_h/2"/>
                                          </p:val>
                                        </p:tav>
                                      </p:tavLst>
                                    </p:anim>
                                    <p:set>
                                      <p:cBhvr>
                                        <p:cTn id="22" dur="1" fill="hold">
                                          <p:stCondLst>
                                            <p:cond delay="499"/>
                                          </p:stCondLst>
                                        </p:cTn>
                                        <p:tgtEl>
                                          <p:spTgt spid="31437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14372"/>
                                        </p:tgtEl>
                                        <p:attrNameLst>
                                          <p:attrName>style.visibility</p:attrName>
                                        </p:attrNameLst>
                                      </p:cBhvr>
                                      <p:to>
                                        <p:strVal val="visible"/>
                                      </p:to>
                                    </p:set>
                                    <p:anim calcmode="lin" valueType="num">
                                      <p:cBhvr additive="base">
                                        <p:cTn id="27" dur="500" fill="hold"/>
                                        <p:tgtEl>
                                          <p:spTgt spid="314372"/>
                                        </p:tgtEl>
                                        <p:attrNameLst>
                                          <p:attrName>ppt_x</p:attrName>
                                        </p:attrNameLst>
                                      </p:cBhvr>
                                      <p:tavLst>
                                        <p:tav tm="0">
                                          <p:val>
                                            <p:strVal val="#ppt_x"/>
                                          </p:val>
                                        </p:tav>
                                        <p:tav tm="100000">
                                          <p:val>
                                            <p:strVal val="#ppt_x"/>
                                          </p:val>
                                        </p:tav>
                                      </p:tavLst>
                                    </p:anim>
                                    <p:anim calcmode="lin" valueType="num">
                                      <p:cBhvr additive="base">
                                        <p:cTn id="28" dur="500" fill="hold"/>
                                        <p:tgtEl>
                                          <p:spTgt spid="31437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14374"/>
                                        </p:tgtEl>
                                        <p:attrNameLst>
                                          <p:attrName>style.visibility</p:attrName>
                                        </p:attrNameLst>
                                      </p:cBhvr>
                                      <p:to>
                                        <p:strVal val="visible"/>
                                      </p:to>
                                    </p:set>
                                    <p:anim calcmode="lin" valueType="num">
                                      <p:cBhvr additive="base">
                                        <p:cTn id="31" dur="500" fill="hold"/>
                                        <p:tgtEl>
                                          <p:spTgt spid="314374"/>
                                        </p:tgtEl>
                                        <p:attrNameLst>
                                          <p:attrName>ppt_x</p:attrName>
                                        </p:attrNameLst>
                                      </p:cBhvr>
                                      <p:tavLst>
                                        <p:tav tm="0">
                                          <p:val>
                                            <p:strVal val="#ppt_x"/>
                                          </p:val>
                                        </p:tav>
                                        <p:tav tm="100000">
                                          <p:val>
                                            <p:strVal val="#ppt_x"/>
                                          </p:val>
                                        </p:tav>
                                      </p:tavLst>
                                    </p:anim>
                                    <p:anim calcmode="lin" valueType="num">
                                      <p:cBhvr additive="base">
                                        <p:cTn id="32" dur="500" fill="hold"/>
                                        <p:tgtEl>
                                          <p:spTgt spid="31437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nodeType="clickEffect">
                                  <p:stCondLst>
                                    <p:cond delay="0"/>
                                  </p:stCondLst>
                                  <p:childTnLst>
                                    <p:anim calcmode="lin" valueType="num">
                                      <p:cBhvr additive="base">
                                        <p:cTn id="36" dur="500"/>
                                        <p:tgtEl>
                                          <p:spTgt spid="314372"/>
                                        </p:tgtEl>
                                        <p:attrNameLst>
                                          <p:attrName>ppt_x</p:attrName>
                                        </p:attrNameLst>
                                      </p:cBhvr>
                                      <p:tavLst>
                                        <p:tav tm="0">
                                          <p:val>
                                            <p:strVal val="ppt_x"/>
                                          </p:val>
                                        </p:tav>
                                        <p:tav tm="100000">
                                          <p:val>
                                            <p:strVal val="ppt_x"/>
                                          </p:val>
                                        </p:tav>
                                      </p:tavLst>
                                    </p:anim>
                                    <p:anim calcmode="lin" valueType="num">
                                      <p:cBhvr additive="base">
                                        <p:cTn id="37" dur="500"/>
                                        <p:tgtEl>
                                          <p:spTgt spid="314372"/>
                                        </p:tgtEl>
                                        <p:attrNameLst>
                                          <p:attrName>ppt_y</p:attrName>
                                        </p:attrNameLst>
                                      </p:cBhvr>
                                      <p:tavLst>
                                        <p:tav tm="0">
                                          <p:val>
                                            <p:strVal val="ppt_y"/>
                                          </p:val>
                                        </p:tav>
                                        <p:tav tm="100000">
                                          <p:val>
                                            <p:strVal val="1+ppt_h/2"/>
                                          </p:val>
                                        </p:tav>
                                      </p:tavLst>
                                    </p:anim>
                                    <p:set>
                                      <p:cBhvr>
                                        <p:cTn id="38" dur="1" fill="hold">
                                          <p:stCondLst>
                                            <p:cond delay="499"/>
                                          </p:stCondLst>
                                        </p:cTn>
                                        <p:tgtEl>
                                          <p:spTgt spid="314372"/>
                                        </p:tgtEl>
                                        <p:attrNameLst>
                                          <p:attrName>style.visibility</p:attrName>
                                        </p:attrNameLst>
                                      </p:cBhvr>
                                      <p:to>
                                        <p:strVal val="hidden"/>
                                      </p:to>
                                    </p:set>
                                  </p:childTnLst>
                                </p:cTn>
                              </p:par>
                              <p:par>
                                <p:cTn id="39" presetID="2" presetClass="exit" presetSubtype="4" fill="hold" grpId="1" nodeType="withEffect">
                                  <p:stCondLst>
                                    <p:cond delay="0"/>
                                  </p:stCondLst>
                                  <p:childTnLst>
                                    <p:anim calcmode="lin" valueType="num">
                                      <p:cBhvr additive="base">
                                        <p:cTn id="40" dur="500"/>
                                        <p:tgtEl>
                                          <p:spTgt spid="314374"/>
                                        </p:tgtEl>
                                        <p:attrNameLst>
                                          <p:attrName>ppt_x</p:attrName>
                                        </p:attrNameLst>
                                      </p:cBhvr>
                                      <p:tavLst>
                                        <p:tav tm="0">
                                          <p:val>
                                            <p:strVal val="ppt_x"/>
                                          </p:val>
                                        </p:tav>
                                        <p:tav tm="100000">
                                          <p:val>
                                            <p:strVal val="ppt_x"/>
                                          </p:val>
                                        </p:tav>
                                      </p:tavLst>
                                    </p:anim>
                                    <p:anim calcmode="lin" valueType="num">
                                      <p:cBhvr additive="base">
                                        <p:cTn id="41" dur="500"/>
                                        <p:tgtEl>
                                          <p:spTgt spid="314374"/>
                                        </p:tgtEl>
                                        <p:attrNameLst>
                                          <p:attrName>ppt_y</p:attrName>
                                        </p:attrNameLst>
                                      </p:cBhvr>
                                      <p:tavLst>
                                        <p:tav tm="0">
                                          <p:val>
                                            <p:strVal val="ppt_y"/>
                                          </p:val>
                                        </p:tav>
                                        <p:tav tm="100000">
                                          <p:val>
                                            <p:strVal val="1+ppt_h/2"/>
                                          </p:val>
                                        </p:tav>
                                      </p:tavLst>
                                    </p:anim>
                                    <p:set>
                                      <p:cBhvr>
                                        <p:cTn id="42" dur="1" fill="hold">
                                          <p:stCondLst>
                                            <p:cond delay="499"/>
                                          </p:stCondLst>
                                        </p:cTn>
                                        <p:tgtEl>
                                          <p:spTgt spid="31437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14375"/>
                                        </p:tgtEl>
                                        <p:attrNameLst>
                                          <p:attrName>style.visibility</p:attrName>
                                        </p:attrNameLst>
                                      </p:cBhvr>
                                      <p:to>
                                        <p:strVal val="visible"/>
                                      </p:to>
                                    </p:set>
                                    <p:anim calcmode="lin" valueType="num">
                                      <p:cBhvr additive="base">
                                        <p:cTn id="47" dur="500" fill="hold"/>
                                        <p:tgtEl>
                                          <p:spTgt spid="314375"/>
                                        </p:tgtEl>
                                        <p:attrNameLst>
                                          <p:attrName>ppt_x</p:attrName>
                                        </p:attrNameLst>
                                      </p:cBhvr>
                                      <p:tavLst>
                                        <p:tav tm="0">
                                          <p:val>
                                            <p:strVal val="#ppt_x"/>
                                          </p:val>
                                        </p:tav>
                                        <p:tav tm="100000">
                                          <p:val>
                                            <p:strVal val="#ppt_x"/>
                                          </p:val>
                                        </p:tav>
                                      </p:tavLst>
                                    </p:anim>
                                    <p:anim calcmode="lin" valueType="num">
                                      <p:cBhvr additive="base">
                                        <p:cTn id="48" dur="500" fill="hold"/>
                                        <p:tgtEl>
                                          <p:spTgt spid="314375"/>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2" presetClass="entr" presetSubtype="4" fill="hold" grpId="0" nodeType="afterEffect">
                                  <p:stCondLst>
                                    <p:cond delay="0"/>
                                  </p:stCondLst>
                                  <p:childTnLst>
                                    <p:set>
                                      <p:cBhvr>
                                        <p:cTn id="51" dur="1" fill="hold">
                                          <p:stCondLst>
                                            <p:cond delay="0"/>
                                          </p:stCondLst>
                                        </p:cTn>
                                        <p:tgtEl>
                                          <p:spTgt spid="314376"/>
                                        </p:tgtEl>
                                        <p:attrNameLst>
                                          <p:attrName>style.visibility</p:attrName>
                                        </p:attrNameLst>
                                      </p:cBhvr>
                                      <p:to>
                                        <p:strVal val="visible"/>
                                      </p:to>
                                    </p:set>
                                    <p:anim calcmode="lin" valueType="num">
                                      <p:cBhvr additive="base">
                                        <p:cTn id="52" dur="1000" fill="hold"/>
                                        <p:tgtEl>
                                          <p:spTgt spid="314376"/>
                                        </p:tgtEl>
                                        <p:attrNameLst>
                                          <p:attrName>ppt_x</p:attrName>
                                        </p:attrNameLst>
                                      </p:cBhvr>
                                      <p:tavLst>
                                        <p:tav tm="0">
                                          <p:val>
                                            <p:strVal val="#ppt_x"/>
                                          </p:val>
                                        </p:tav>
                                        <p:tav tm="100000">
                                          <p:val>
                                            <p:strVal val="#ppt_x"/>
                                          </p:val>
                                        </p:tav>
                                      </p:tavLst>
                                    </p:anim>
                                    <p:anim calcmode="lin" valueType="num">
                                      <p:cBhvr additive="base">
                                        <p:cTn id="53" dur="1000" fill="hold"/>
                                        <p:tgtEl>
                                          <p:spTgt spid="314376"/>
                                        </p:tgtEl>
                                        <p:attrNameLst>
                                          <p:attrName>ppt_y</p:attrName>
                                        </p:attrNameLst>
                                      </p:cBhvr>
                                      <p:tavLst>
                                        <p:tav tm="0">
                                          <p:val>
                                            <p:strVal val="1+#ppt_h/2"/>
                                          </p:val>
                                        </p:tav>
                                        <p:tav tm="100000">
                                          <p:val>
                                            <p:strVal val="#ppt_y"/>
                                          </p:val>
                                        </p:tav>
                                      </p:tavLst>
                                    </p:anim>
                                  </p:childTnLst>
                                </p:cTn>
                              </p:par>
                            </p:childTnLst>
                          </p:cTn>
                        </p:par>
                        <p:par>
                          <p:cTn id="54" fill="hold">
                            <p:stCondLst>
                              <p:cond delay="1500"/>
                            </p:stCondLst>
                            <p:childTnLst>
                              <p:par>
                                <p:cTn id="55" presetID="2" presetClass="entr" presetSubtype="4" fill="hold" grpId="0" nodeType="afterEffect">
                                  <p:stCondLst>
                                    <p:cond delay="0"/>
                                  </p:stCondLst>
                                  <p:childTnLst>
                                    <p:set>
                                      <p:cBhvr>
                                        <p:cTn id="56" dur="1" fill="hold">
                                          <p:stCondLst>
                                            <p:cond delay="0"/>
                                          </p:stCondLst>
                                        </p:cTn>
                                        <p:tgtEl>
                                          <p:spTgt spid="314377"/>
                                        </p:tgtEl>
                                        <p:attrNameLst>
                                          <p:attrName>style.visibility</p:attrName>
                                        </p:attrNameLst>
                                      </p:cBhvr>
                                      <p:to>
                                        <p:strVal val="visible"/>
                                      </p:to>
                                    </p:set>
                                    <p:anim calcmode="lin" valueType="num">
                                      <p:cBhvr additive="base">
                                        <p:cTn id="57" dur="1000" fill="hold"/>
                                        <p:tgtEl>
                                          <p:spTgt spid="314377"/>
                                        </p:tgtEl>
                                        <p:attrNameLst>
                                          <p:attrName>ppt_x</p:attrName>
                                        </p:attrNameLst>
                                      </p:cBhvr>
                                      <p:tavLst>
                                        <p:tav tm="0">
                                          <p:val>
                                            <p:strVal val="#ppt_x"/>
                                          </p:val>
                                        </p:tav>
                                        <p:tav tm="100000">
                                          <p:val>
                                            <p:strVal val="#ppt_x"/>
                                          </p:val>
                                        </p:tav>
                                      </p:tavLst>
                                    </p:anim>
                                    <p:anim calcmode="lin" valueType="num">
                                      <p:cBhvr additive="base">
                                        <p:cTn id="58" dur="1000" fill="hold"/>
                                        <p:tgtEl>
                                          <p:spTgt spid="314377"/>
                                        </p:tgtEl>
                                        <p:attrNameLst>
                                          <p:attrName>ppt_y</p:attrName>
                                        </p:attrNameLst>
                                      </p:cBhvr>
                                      <p:tavLst>
                                        <p:tav tm="0">
                                          <p:val>
                                            <p:strVal val="1+#ppt_h/2"/>
                                          </p:val>
                                        </p:tav>
                                        <p:tav tm="100000">
                                          <p:val>
                                            <p:strVal val="#ppt_y"/>
                                          </p:val>
                                        </p:tav>
                                      </p:tavLst>
                                    </p:anim>
                                  </p:childTnLst>
                                </p:cTn>
                              </p:par>
                            </p:childTnLst>
                          </p:cTn>
                        </p:par>
                        <p:par>
                          <p:cTn id="59" fill="hold">
                            <p:stCondLst>
                              <p:cond delay="2500"/>
                            </p:stCondLst>
                            <p:childTnLst>
                              <p:par>
                                <p:cTn id="60" presetID="2" presetClass="entr" presetSubtype="4"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1000" fill="hold"/>
                                        <p:tgtEl>
                                          <p:spTgt spid="12"/>
                                        </p:tgtEl>
                                        <p:attrNameLst>
                                          <p:attrName>ppt_x</p:attrName>
                                        </p:attrNameLst>
                                      </p:cBhvr>
                                      <p:tavLst>
                                        <p:tav tm="0">
                                          <p:val>
                                            <p:strVal val="#ppt_x"/>
                                          </p:val>
                                        </p:tav>
                                        <p:tav tm="100000">
                                          <p:val>
                                            <p:strVal val="#ppt_x"/>
                                          </p:val>
                                        </p:tav>
                                      </p:tavLst>
                                    </p:anim>
                                    <p:anim calcmode="lin" valueType="num">
                                      <p:cBhvr additive="base">
                                        <p:cTn id="6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3" grpId="0"/>
      <p:bldP spid="314373" grpId="1"/>
      <p:bldP spid="314374" grpId="0"/>
      <p:bldP spid="314374" grpId="1"/>
      <p:bldP spid="314375" grpId="0"/>
      <p:bldP spid="314376" grpId="0"/>
      <p:bldP spid="314377"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AU"/>
              <a:t>www.arrb.com.au	Advancing safety and efficiency in transport through knowledge </a:t>
            </a:r>
          </a:p>
        </p:txBody>
      </p:sp>
      <p:sp>
        <p:nvSpPr>
          <p:cNvPr id="5" name="Slide Number Placeholder 5"/>
          <p:cNvSpPr>
            <a:spLocks noGrp="1"/>
          </p:cNvSpPr>
          <p:nvPr>
            <p:ph type="sldNum" sz="quarter" idx="12"/>
          </p:nvPr>
        </p:nvSpPr>
        <p:spPr/>
        <p:txBody>
          <a:bodyPr/>
          <a:lstStyle/>
          <a:p>
            <a:fld id="{2A59EA18-DCFF-45BE-B196-C01F3B84DE43}" type="slidenum">
              <a:rPr lang="en-AU"/>
              <a:pPr/>
              <a:t>12</a:t>
            </a:fld>
            <a:endParaRPr lang="en-AU"/>
          </a:p>
        </p:txBody>
      </p:sp>
      <p:sp>
        <p:nvSpPr>
          <p:cNvPr id="623618" name="Rectangle 2"/>
          <p:cNvSpPr>
            <a:spLocks noGrp="1" noChangeArrowheads="1"/>
          </p:cNvSpPr>
          <p:nvPr>
            <p:ph type="body" idx="1"/>
          </p:nvPr>
        </p:nvSpPr>
        <p:spPr>
          <a:xfrm>
            <a:off x="827088" y="1052513"/>
            <a:ext cx="7777162" cy="5618162"/>
          </a:xfrm>
        </p:spPr>
        <p:txBody>
          <a:bodyPr/>
          <a:lstStyle/>
          <a:p>
            <a:pPr>
              <a:lnSpc>
                <a:spcPct val="125000"/>
              </a:lnSpc>
            </a:pPr>
            <a:r>
              <a:rPr lang="en-GB" dirty="0"/>
              <a:t>Effective and timely maintenance crucial to safety, efficiency and retained </a:t>
            </a:r>
            <a:r>
              <a:rPr lang="en-GB" dirty="0" smtClean="0"/>
              <a:t>value</a:t>
            </a:r>
          </a:p>
          <a:p>
            <a:pPr>
              <a:lnSpc>
                <a:spcPct val="125000"/>
              </a:lnSpc>
            </a:pPr>
            <a:endParaRPr lang="en-GB" dirty="0" smtClean="0"/>
          </a:p>
          <a:p>
            <a:r>
              <a:rPr lang="en-AU" dirty="0" smtClean="0"/>
              <a:t>Fundamental need to emphasise:</a:t>
            </a:r>
          </a:p>
          <a:p>
            <a:pPr lvl="1"/>
            <a:r>
              <a:rPr lang="en-AU" dirty="0" smtClean="0"/>
              <a:t>The importance of Maintenance &amp; Preservation</a:t>
            </a:r>
          </a:p>
          <a:p>
            <a:pPr lvl="1"/>
            <a:r>
              <a:rPr lang="en-AU" dirty="0" smtClean="0"/>
              <a:t>Obligations of the ‘Owner’</a:t>
            </a:r>
          </a:p>
          <a:p>
            <a:pPr lvl="1"/>
            <a:r>
              <a:rPr lang="en-AU" dirty="0" smtClean="0"/>
              <a:t>The role and scope of Asset Management</a:t>
            </a:r>
          </a:p>
          <a:p>
            <a:pPr lvl="1"/>
            <a:endParaRPr lang="en-GB" dirty="0" smtClean="0"/>
          </a:p>
          <a:p>
            <a:pPr>
              <a:lnSpc>
                <a:spcPct val="125000"/>
              </a:lnSpc>
            </a:pPr>
            <a:r>
              <a:rPr lang="en-GB" dirty="0" smtClean="0"/>
              <a:t>Maintenance </a:t>
            </a:r>
            <a:r>
              <a:rPr lang="en-GB" dirty="0"/>
              <a:t>should be: </a:t>
            </a:r>
          </a:p>
          <a:p>
            <a:pPr lvl="1">
              <a:lnSpc>
                <a:spcPct val="125000"/>
              </a:lnSpc>
            </a:pPr>
            <a:r>
              <a:rPr lang="en-GB" dirty="0"/>
              <a:t> a regular process not a random event</a:t>
            </a:r>
          </a:p>
          <a:p>
            <a:pPr lvl="1">
              <a:lnSpc>
                <a:spcPct val="125000"/>
              </a:lnSpc>
            </a:pPr>
            <a:r>
              <a:rPr lang="en-GB" dirty="0"/>
              <a:t> preventative, not reactive </a:t>
            </a:r>
          </a:p>
          <a:p>
            <a:pPr lvl="1">
              <a:lnSpc>
                <a:spcPct val="125000"/>
              </a:lnSpc>
            </a:pPr>
            <a:r>
              <a:rPr lang="en-GB" dirty="0"/>
              <a:t> responsive to repair defects within a prescribed time </a:t>
            </a:r>
            <a:r>
              <a:rPr lang="en-GB" dirty="0" smtClean="0"/>
              <a:t>frame</a:t>
            </a:r>
            <a:endParaRPr lang="en-GB" dirty="0"/>
          </a:p>
        </p:txBody>
      </p:sp>
      <p:sp>
        <p:nvSpPr>
          <p:cNvPr id="623619" name="Rectangle 3"/>
          <p:cNvSpPr>
            <a:spLocks noGrp="1" noChangeArrowheads="1"/>
          </p:cNvSpPr>
          <p:nvPr>
            <p:ph type="title"/>
          </p:nvPr>
        </p:nvSpPr>
        <p:spPr>
          <a:noFill/>
          <a:ln/>
        </p:spPr>
        <p:txBody>
          <a:bodyPr lIns="0" tIns="0" rIns="0" bIns="0" anchor="t">
            <a:spAutoFit/>
          </a:bodyPr>
          <a:lstStyle/>
          <a:p>
            <a:r>
              <a:rPr lang="en-GB"/>
              <a:t>Maintenance Considerations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Consequences of not acting</a:t>
            </a:r>
            <a:endParaRPr lang="en-US" dirty="0"/>
          </a:p>
        </p:txBody>
      </p:sp>
      <p:pic>
        <p:nvPicPr>
          <p:cNvPr id="5" name="Picture 7" descr="Figure 2-4"/>
          <p:cNvPicPr>
            <a:picLocks noChangeAspect="1" noChangeArrowheads="1"/>
          </p:cNvPicPr>
          <p:nvPr/>
        </p:nvPicPr>
        <p:blipFill>
          <a:blip r:embed="rId2"/>
          <a:srcRect/>
          <a:stretch>
            <a:fillRect/>
          </a:stretch>
        </p:blipFill>
        <p:spPr bwMode="auto">
          <a:xfrm>
            <a:off x="1285852" y="1571612"/>
            <a:ext cx="7035820" cy="426801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8305801" y="5476875"/>
            <a:ext cx="184730" cy="400110"/>
          </a:xfrm>
          <a:prstGeom prst="rect">
            <a:avLst/>
          </a:prstGeom>
          <a:noFill/>
          <a:ln w="9525">
            <a:noFill/>
            <a:miter lim="800000"/>
            <a:headEnd/>
            <a:tailEnd/>
          </a:ln>
        </p:spPr>
        <p:txBody>
          <a:bodyPr wrap="none">
            <a:spAutoFit/>
          </a:bodyPr>
          <a:lstStyle/>
          <a:p>
            <a:endParaRPr lang="en-US"/>
          </a:p>
        </p:txBody>
      </p:sp>
      <p:grpSp>
        <p:nvGrpSpPr>
          <p:cNvPr id="2" name="Group 5"/>
          <p:cNvGrpSpPr>
            <a:grpSpLocks/>
          </p:cNvGrpSpPr>
          <p:nvPr/>
        </p:nvGrpSpPr>
        <p:grpSpPr bwMode="auto">
          <a:xfrm>
            <a:off x="714348" y="1785926"/>
            <a:ext cx="7758443" cy="4118881"/>
            <a:chOff x="312" y="912"/>
            <a:chExt cx="5380" cy="3028"/>
          </a:xfrm>
        </p:grpSpPr>
        <p:sp>
          <p:nvSpPr>
            <p:cNvPr id="53254" name="Freeform 6"/>
            <p:cNvSpPr>
              <a:spLocks/>
            </p:cNvSpPr>
            <p:nvPr/>
          </p:nvSpPr>
          <p:spPr bwMode="auto">
            <a:xfrm>
              <a:off x="332" y="912"/>
              <a:ext cx="5223" cy="3025"/>
            </a:xfrm>
            <a:custGeom>
              <a:avLst/>
              <a:gdLst/>
              <a:ahLst/>
              <a:cxnLst>
                <a:cxn ang="0">
                  <a:pos x="0" y="0"/>
                </a:cxn>
                <a:cxn ang="0">
                  <a:pos x="5222" y="0"/>
                </a:cxn>
                <a:cxn ang="0">
                  <a:pos x="5222" y="3024"/>
                </a:cxn>
                <a:cxn ang="0">
                  <a:pos x="0" y="3024"/>
                </a:cxn>
                <a:cxn ang="0">
                  <a:pos x="0" y="0"/>
                </a:cxn>
              </a:cxnLst>
              <a:rect l="0" t="0" r="r" b="b"/>
              <a:pathLst>
                <a:path w="5223" h="3025">
                  <a:moveTo>
                    <a:pt x="0" y="0"/>
                  </a:moveTo>
                  <a:lnTo>
                    <a:pt x="5222" y="0"/>
                  </a:lnTo>
                  <a:lnTo>
                    <a:pt x="5222" y="3024"/>
                  </a:lnTo>
                  <a:lnTo>
                    <a:pt x="0" y="3024"/>
                  </a:lnTo>
                  <a:lnTo>
                    <a:pt x="0" y="0"/>
                  </a:lnTo>
                </a:path>
              </a:pathLst>
            </a:custGeom>
            <a:noFill/>
            <a:ln w="12700" cap="rnd" cmpd="sng">
              <a:noFill/>
              <a:prstDash val="solid"/>
              <a:round/>
              <a:headEnd type="none" w="med" len="med"/>
              <a:tailEnd type="none" w="med" len="med"/>
            </a:ln>
            <a:effectLst/>
          </p:spPr>
          <p:txBody>
            <a:bodyPr/>
            <a:lstStyle/>
            <a:p>
              <a:endParaRPr lang="en-US"/>
            </a:p>
          </p:txBody>
        </p:sp>
        <p:sp>
          <p:nvSpPr>
            <p:cNvPr id="53255" name="Freeform 7"/>
            <p:cNvSpPr>
              <a:spLocks/>
            </p:cNvSpPr>
            <p:nvPr/>
          </p:nvSpPr>
          <p:spPr bwMode="auto">
            <a:xfrm>
              <a:off x="332" y="912"/>
              <a:ext cx="5223" cy="3025"/>
            </a:xfrm>
            <a:custGeom>
              <a:avLst/>
              <a:gdLst/>
              <a:ahLst/>
              <a:cxnLst>
                <a:cxn ang="0">
                  <a:pos x="0" y="0"/>
                </a:cxn>
                <a:cxn ang="0">
                  <a:pos x="5222" y="0"/>
                </a:cxn>
                <a:cxn ang="0">
                  <a:pos x="5222" y="3024"/>
                </a:cxn>
                <a:cxn ang="0">
                  <a:pos x="0" y="3024"/>
                </a:cxn>
                <a:cxn ang="0">
                  <a:pos x="0" y="0"/>
                </a:cxn>
              </a:cxnLst>
              <a:rect l="0" t="0" r="r" b="b"/>
              <a:pathLst>
                <a:path w="5223" h="3025">
                  <a:moveTo>
                    <a:pt x="0" y="0"/>
                  </a:moveTo>
                  <a:lnTo>
                    <a:pt x="5222" y="0"/>
                  </a:lnTo>
                  <a:lnTo>
                    <a:pt x="5222" y="3024"/>
                  </a:lnTo>
                  <a:lnTo>
                    <a:pt x="0" y="3024"/>
                  </a:lnTo>
                  <a:lnTo>
                    <a:pt x="0" y="0"/>
                  </a:lnTo>
                </a:path>
              </a:pathLst>
            </a:custGeom>
            <a:noFill/>
            <a:ln w="25400" cap="rnd" cmpd="sng">
              <a:solidFill>
                <a:schemeClr val="bg1"/>
              </a:solidFill>
              <a:prstDash val="solid"/>
              <a:round/>
              <a:headEnd type="none" w="med" len="med"/>
              <a:tailEnd type="none" w="med" len="med"/>
            </a:ln>
            <a:effectLst/>
          </p:spPr>
          <p:txBody>
            <a:bodyPr/>
            <a:lstStyle/>
            <a:p>
              <a:endParaRPr lang="en-US"/>
            </a:p>
          </p:txBody>
        </p:sp>
        <p:sp>
          <p:nvSpPr>
            <p:cNvPr id="53256" name="Line 8"/>
            <p:cNvSpPr>
              <a:spLocks noChangeShapeType="1"/>
            </p:cNvSpPr>
            <p:nvPr/>
          </p:nvSpPr>
          <p:spPr bwMode="auto">
            <a:xfrm>
              <a:off x="767" y="1296"/>
              <a:ext cx="0" cy="2273"/>
            </a:xfrm>
            <a:prstGeom prst="line">
              <a:avLst/>
            </a:prstGeom>
            <a:noFill/>
            <a:ln w="50800">
              <a:solidFill>
                <a:schemeClr val="accent2"/>
              </a:solidFill>
              <a:round/>
              <a:headEnd/>
              <a:tailEnd/>
            </a:ln>
            <a:effectLst/>
          </p:spPr>
          <p:txBody>
            <a:bodyPr wrap="none" anchor="ctr"/>
            <a:lstStyle/>
            <a:p>
              <a:endParaRPr lang="en-US"/>
            </a:p>
          </p:txBody>
        </p:sp>
        <p:sp>
          <p:nvSpPr>
            <p:cNvPr id="53257" name="Line 9"/>
            <p:cNvSpPr>
              <a:spLocks noChangeShapeType="1"/>
            </p:cNvSpPr>
            <p:nvPr/>
          </p:nvSpPr>
          <p:spPr bwMode="auto">
            <a:xfrm>
              <a:off x="714" y="3585"/>
              <a:ext cx="106" cy="0"/>
            </a:xfrm>
            <a:prstGeom prst="line">
              <a:avLst/>
            </a:prstGeom>
            <a:noFill/>
            <a:ln w="12700">
              <a:solidFill>
                <a:srgbClr val="000000"/>
              </a:solidFill>
              <a:round/>
              <a:headEnd/>
              <a:tailEnd/>
            </a:ln>
            <a:effectLst/>
          </p:spPr>
          <p:txBody>
            <a:bodyPr wrap="none" anchor="ctr"/>
            <a:lstStyle/>
            <a:p>
              <a:endParaRPr lang="en-US"/>
            </a:p>
          </p:txBody>
        </p:sp>
        <p:sp>
          <p:nvSpPr>
            <p:cNvPr id="53258" name="Line 10"/>
            <p:cNvSpPr>
              <a:spLocks noChangeShapeType="1"/>
            </p:cNvSpPr>
            <p:nvPr/>
          </p:nvSpPr>
          <p:spPr bwMode="auto">
            <a:xfrm>
              <a:off x="783" y="3585"/>
              <a:ext cx="4454" cy="0"/>
            </a:xfrm>
            <a:prstGeom prst="line">
              <a:avLst/>
            </a:prstGeom>
            <a:noFill/>
            <a:ln w="50800">
              <a:solidFill>
                <a:schemeClr val="accent2"/>
              </a:solidFill>
              <a:round/>
              <a:headEnd/>
              <a:tailEnd/>
            </a:ln>
            <a:effectLst/>
          </p:spPr>
          <p:txBody>
            <a:bodyPr wrap="none" anchor="ctr"/>
            <a:lstStyle/>
            <a:p>
              <a:endParaRPr lang="en-US"/>
            </a:p>
          </p:txBody>
        </p:sp>
        <p:sp>
          <p:nvSpPr>
            <p:cNvPr id="53259" name="Line 11"/>
            <p:cNvSpPr>
              <a:spLocks noChangeShapeType="1"/>
            </p:cNvSpPr>
            <p:nvPr/>
          </p:nvSpPr>
          <p:spPr bwMode="auto">
            <a:xfrm flipV="1">
              <a:off x="767" y="3541"/>
              <a:ext cx="0" cy="89"/>
            </a:xfrm>
            <a:prstGeom prst="line">
              <a:avLst/>
            </a:prstGeom>
            <a:noFill/>
            <a:ln w="12700">
              <a:solidFill>
                <a:srgbClr val="000000"/>
              </a:solidFill>
              <a:round/>
              <a:headEnd/>
              <a:tailEnd/>
            </a:ln>
            <a:effectLst/>
          </p:spPr>
          <p:txBody>
            <a:bodyPr wrap="none" anchor="ctr"/>
            <a:lstStyle/>
            <a:p>
              <a:endParaRPr lang="en-US"/>
            </a:p>
          </p:txBody>
        </p:sp>
        <p:sp>
          <p:nvSpPr>
            <p:cNvPr id="53260" name="Freeform 12"/>
            <p:cNvSpPr>
              <a:spLocks/>
            </p:cNvSpPr>
            <p:nvPr/>
          </p:nvSpPr>
          <p:spPr bwMode="auto">
            <a:xfrm>
              <a:off x="767" y="1666"/>
              <a:ext cx="450" cy="1920"/>
            </a:xfrm>
            <a:custGeom>
              <a:avLst/>
              <a:gdLst/>
              <a:ahLst/>
              <a:cxnLst>
                <a:cxn ang="0">
                  <a:pos x="0" y="1919"/>
                </a:cxn>
                <a:cxn ang="0">
                  <a:pos x="29" y="1796"/>
                </a:cxn>
                <a:cxn ang="0">
                  <a:pos x="58" y="1662"/>
                </a:cxn>
                <a:cxn ang="0">
                  <a:pos x="87" y="1523"/>
                </a:cxn>
                <a:cxn ang="0">
                  <a:pos x="110" y="1379"/>
                </a:cxn>
                <a:cxn ang="0">
                  <a:pos x="167" y="1088"/>
                </a:cxn>
                <a:cxn ang="0">
                  <a:pos x="196" y="945"/>
                </a:cxn>
                <a:cxn ang="0">
                  <a:pos x="225" y="801"/>
                </a:cxn>
                <a:cxn ang="0">
                  <a:pos x="254" y="667"/>
                </a:cxn>
                <a:cxn ang="0">
                  <a:pos x="282" y="535"/>
                </a:cxn>
                <a:cxn ang="0">
                  <a:pos x="310" y="413"/>
                </a:cxn>
                <a:cxn ang="0">
                  <a:pos x="333" y="303"/>
                </a:cxn>
                <a:cxn ang="0">
                  <a:pos x="352" y="253"/>
                </a:cxn>
                <a:cxn ang="0">
                  <a:pos x="362" y="204"/>
                </a:cxn>
                <a:cxn ang="0">
                  <a:pos x="381" y="160"/>
                </a:cxn>
                <a:cxn ang="0">
                  <a:pos x="391" y="118"/>
                </a:cxn>
                <a:cxn ang="0">
                  <a:pos x="409" y="81"/>
                </a:cxn>
                <a:cxn ang="0">
                  <a:pos x="420" y="53"/>
                </a:cxn>
                <a:cxn ang="0">
                  <a:pos x="437" y="24"/>
                </a:cxn>
                <a:cxn ang="0">
                  <a:pos x="449" y="0"/>
                </a:cxn>
              </a:cxnLst>
              <a:rect l="0" t="0" r="r" b="b"/>
              <a:pathLst>
                <a:path w="450" h="1920">
                  <a:moveTo>
                    <a:pt x="0" y="1919"/>
                  </a:moveTo>
                  <a:lnTo>
                    <a:pt x="29" y="1796"/>
                  </a:lnTo>
                  <a:lnTo>
                    <a:pt x="58" y="1662"/>
                  </a:lnTo>
                  <a:lnTo>
                    <a:pt x="87" y="1523"/>
                  </a:lnTo>
                  <a:lnTo>
                    <a:pt x="110" y="1379"/>
                  </a:lnTo>
                  <a:lnTo>
                    <a:pt x="167" y="1088"/>
                  </a:lnTo>
                  <a:lnTo>
                    <a:pt x="196" y="945"/>
                  </a:lnTo>
                  <a:lnTo>
                    <a:pt x="225" y="801"/>
                  </a:lnTo>
                  <a:lnTo>
                    <a:pt x="254" y="667"/>
                  </a:lnTo>
                  <a:lnTo>
                    <a:pt x="282" y="535"/>
                  </a:lnTo>
                  <a:lnTo>
                    <a:pt x="310" y="413"/>
                  </a:lnTo>
                  <a:lnTo>
                    <a:pt x="333" y="303"/>
                  </a:lnTo>
                  <a:lnTo>
                    <a:pt x="352" y="253"/>
                  </a:lnTo>
                  <a:lnTo>
                    <a:pt x="362" y="204"/>
                  </a:lnTo>
                  <a:lnTo>
                    <a:pt x="381" y="160"/>
                  </a:lnTo>
                  <a:lnTo>
                    <a:pt x="391" y="118"/>
                  </a:lnTo>
                  <a:lnTo>
                    <a:pt x="409" y="81"/>
                  </a:lnTo>
                  <a:lnTo>
                    <a:pt x="420" y="53"/>
                  </a:lnTo>
                  <a:lnTo>
                    <a:pt x="437" y="24"/>
                  </a:lnTo>
                  <a:lnTo>
                    <a:pt x="449" y="0"/>
                  </a:lnTo>
                </a:path>
              </a:pathLst>
            </a:custGeom>
            <a:solidFill>
              <a:schemeClr val="bg1"/>
            </a:solidFill>
            <a:ln w="76200" cap="rnd" cmpd="sng">
              <a:solidFill>
                <a:srgbClr val="7FFF00"/>
              </a:solidFill>
              <a:prstDash val="solid"/>
              <a:round/>
              <a:headEnd type="none" w="med" len="med"/>
              <a:tailEnd type="none" w="med" len="med"/>
            </a:ln>
            <a:effectLst/>
          </p:spPr>
          <p:txBody>
            <a:bodyPr/>
            <a:lstStyle/>
            <a:p>
              <a:endParaRPr lang="en-US"/>
            </a:p>
          </p:txBody>
        </p:sp>
        <p:sp>
          <p:nvSpPr>
            <p:cNvPr id="53261" name="Freeform 13"/>
            <p:cNvSpPr>
              <a:spLocks/>
            </p:cNvSpPr>
            <p:nvPr/>
          </p:nvSpPr>
          <p:spPr bwMode="auto">
            <a:xfrm>
              <a:off x="1216" y="1616"/>
              <a:ext cx="446" cy="628"/>
            </a:xfrm>
            <a:custGeom>
              <a:avLst/>
              <a:gdLst/>
              <a:ahLst/>
              <a:cxnLst>
                <a:cxn ang="0">
                  <a:pos x="0" y="50"/>
                </a:cxn>
                <a:cxn ang="0">
                  <a:pos x="12" y="29"/>
                </a:cxn>
                <a:cxn ang="0">
                  <a:pos x="29" y="17"/>
                </a:cxn>
                <a:cxn ang="0">
                  <a:pos x="39" y="9"/>
                </a:cxn>
                <a:cxn ang="0">
                  <a:pos x="58" y="0"/>
                </a:cxn>
                <a:cxn ang="0">
                  <a:pos x="68" y="0"/>
                </a:cxn>
                <a:cxn ang="0">
                  <a:pos x="86" y="4"/>
                </a:cxn>
                <a:cxn ang="0">
                  <a:pos x="97" y="9"/>
                </a:cxn>
                <a:cxn ang="0">
                  <a:pos x="109" y="17"/>
                </a:cxn>
                <a:cxn ang="0">
                  <a:pos x="138" y="46"/>
                </a:cxn>
                <a:cxn ang="0">
                  <a:pos x="165" y="83"/>
                </a:cxn>
                <a:cxn ang="0">
                  <a:pos x="194" y="131"/>
                </a:cxn>
                <a:cxn ang="0">
                  <a:pos x="223" y="180"/>
                </a:cxn>
                <a:cxn ang="0">
                  <a:pos x="251" y="242"/>
                </a:cxn>
                <a:cxn ang="0">
                  <a:pos x="280" y="300"/>
                </a:cxn>
                <a:cxn ang="0">
                  <a:pos x="331" y="426"/>
                </a:cxn>
                <a:cxn ang="0">
                  <a:pos x="360" y="484"/>
                </a:cxn>
                <a:cxn ang="0">
                  <a:pos x="389" y="537"/>
                </a:cxn>
                <a:cxn ang="0">
                  <a:pos x="418" y="586"/>
                </a:cxn>
                <a:cxn ang="0">
                  <a:pos x="445" y="627"/>
                </a:cxn>
              </a:cxnLst>
              <a:rect l="0" t="0" r="r" b="b"/>
              <a:pathLst>
                <a:path w="446" h="628">
                  <a:moveTo>
                    <a:pt x="0" y="50"/>
                  </a:moveTo>
                  <a:lnTo>
                    <a:pt x="12" y="29"/>
                  </a:lnTo>
                  <a:lnTo>
                    <a:pt x="29" y="17"/>
                  </a:lnTo>
                  <a:lnTo>
                    <a:pt x="39" y="9"/>
                  </a:lnTo>
                  <a:lnTo>
                    <a:pt x="58" y="0"/>
                  </a:lnTo>
                  <a:lnTo>
                    <a:pt x="68" y="0"/>
                  </a:lnTo>
                  <a:lnTo>
                    <a:pt x="86" y="4"/>
                  </a:lnTo>
                  <a:lnTo>
                    <a:pt x="97" y="9"/>
                  </a:lnTo>
                  <a:lnTo>
                    <a:pt x="109" y="17"/>
                  </a:lnTo>
                  <a:lnTo>
                    <a:pt x="138" y="46"/>
                  </a:lnTo>
                  <a:lnTo>
                    <a:pt x="165" y="83"/>
                  </a:lnTo>
                  <a:lnTo>
                    <a:pt x="194" y="131"/>
                  </a:lnTo>
                  <a:lnTo>
                    <a:pt x="223" y="180"/>
                  </a:lnTo>
                  <a:lnTo>
                    <a:pt x="251" y="242"/>
                  </a:lnTo>
                  <a:lnTo>
                    <a:pt x="280" y="300"/>
                  </a:lnTo>
                  <a:lnTo>
                    <a:pt x="331" y="426"/>
                  </a:lnTo>
                  <a:lnTo>
                    <a:pt x="360" y="484"/>
                  </a:lnTo>
                  <a:lnTo>
                    <a:pt x="389" y="537"/>
                  </a:lnTo>
                  <a:lnTo>
                    <a:pt x="418" y="586"/>
                  </a:lnTo>
                  <a:lnTo>
                    <a:pt x="445" y="627"/>
                  </a:lnTo>
                </a:path>
              </a:pathLst>
            </a:custGeom>
            <a:solidFill>
              <a:schemeClr val="bg1"/>
            </a:solidFill>
            <a:ln w="76200" cap="rnd" cmpd="sng">
              <a:solidFill>
                <a:srgbClr val="7FFF00"/>
              </a:solidFill>
              <a:prstDash val="solid"/>
              <a:round/>
              <a:headEnd type="none" w="med" len="med"/>
              <a:tailEnd type="none" w="med" len="med"/>
            </a:ln>
            <a:effectLst/>
          </p:spPr>
          <p:txBody>
            <a:bodyPr/>
            <a:lstStyle/>
            <a:p>
              <a:endParaRPr lang="en-US"/>
            </a:p>
          </p:txBody>
        </p:sp>
        <p:sp>
          <p:nvSpPr>
            <p:cNvPr id="53262" name="Freeform 14"/>
            <p:cNvSpPr>
              <a:spLocks/>
            </p:cNvSpPr>
            <p:nvPr/>
          </p:nvSpPr>
          <p:spPr bwMode="auto">
            <a:xfrm>
              <a:off x="1661" y="2243"/>
              <a:ext cx="456" cy="574"/>
            </a:xfrm>
            <a:custGeom>
              <a:avLst/>
              <a:gdLst/>
              <a:ahLst/>
              <a:cxnLst>
                <a:cxn ang="0">
                  <a:pos x="0" y="0"/>
                </a:cxn>
                <a:cxn ang="0">
                  <a:pos x="58" y="74"/>
                </a:cxn>
                <a:cxn ang="0">
                  <a:pos x="116" y="152"/>
                </a:cxn>
                <a:cxn ang="0">
                  <a:pos x="173" y="233"/>
                </a:cxn>
                <a:cxn ang="0">
                  <a:pos x="225" y="311"/>
                </a:cxn>
                <a:cxn ang="0">
                  <a:pos x="282" y="389"/>
                </a:cxn>
                <a:cxn ang="0">
                  <a:pos x="339" y="458"/>
                </a:cxn>
                <a:cxn ang="0">
                  <a:pos x="397" y="520"/>
                </a:cxn>
                <a:cxn ang="0">
                  <a:pos x="426" y="548"/>
                </a:cxn>
                <a:cxn ang="0">
                  <a:pos x="455" y="573"/>
                </a:cxn>
              </a:cxnLst>
              <a:rect l="0" t="0" r="r" b="b"/>
              <a:pathLst>
                <a:path w="456" h="574">
                  <a:moveTo>
                    <a:pt x="0" y="0"/>
                  </a:moveTo>
                  <a:lnTo>
                    <a:pt x="58" y="74"/>
                  </a:lnTo>
                  <a:lnTo>
                    <a:pt x="116" y="152"/>
                  </a:lnTo>
                  <a:lnTo>
                    <a:pt x="173" y="233"/>
                  </a:lnTo>
                  <a:lnTo>
                    <a:pt x="225" y="311"/>
                  </a:lnTo>
                  <a:lnTo>
                    <a:pt x="282" y="389"/>
                  </a:lnTo>
                  <a:lnTo>
                    <a:pt x="339" y="458"/>
                  </a:lnTo>
                  <a:lnTo>
                    <a:pt x="397" y="520"/>
                  </a:lnTo>
                  <a:lnTo>
                    <a:pt x="426" y="548"/>
                  </a:lnTo>
                  <a:lnTo>
                    <a:pt x="455" y="573"/>
                  </a:lnTo>
                </a:path>
              </a:pathLst>
            </a:custGeom>
            <a:solidFill>
              <a:schemeClr val="accent1"/>
            </a:solidFill>
            <a:ln w="76200" cap="rnd" cmpd="sng">
              <a:solidFill>
                <a:srgbClr val="7FFF00"/>
              </a:solidFill>
              <a:prstDash val="solid"/>
              <a:round/>
              <a:headEnd type="none" w="med" len="med"/>
              <a:tailEnd type="none" w="med" len="med"/>
            </a:ln>
            <a:effectLst/>
          </p:spPr>
          <p:txBody>
            <a:bodyPr/>
            <a:lstStyle/>
            <a:p>
              <a:endParaRPr lang="en-US"/>
            </a:p>
          </p:txBody>
        </p:sp>
        <p:sp>
          <p:nvSpPr>
            <p:cNvPr id="53263" name="Freeform 15"/>
            <p:cNvSpPr>
              <a:spLocks/>
            </p:cNvSpPr>
            <p:nvPr/>
          </p:nvSpPr>
          <p:spPr bwMode="auto">
            <a:xfrm>
              <a:off x="2116" y="2816"/>
              <a:ext cx="447" cy="156"/>
            </a:xfrm>
            <a:custGeom>
              <a:avLst/>
              <a:gdLst/>
              <a:ahLst/>
              <a:cxnLst>
                <a:cxn ang="0">
                  <a:pos x="0" y="0"/>
                </a:cxn>
                <a:cxn ang="0">
                  <a:pos x="58" y="40"/>
                </a:cxn>
                <a:cxn ang="0">
                  <a:pos x="114" y="69"/>
                </a:cxn>
                <a:cxn ang="0">
                  <a:pos x="165" y="93"/>
                </a:cxn>
                <a:cxn ang="0">
                  <a:pos x="223" y="111"/>
                </a:cxn>
                <a:cxn ang="0">
                  <a:pos x="281" y="122"/>
                </a:cxn>
                <a:cxn ang="0">
                  <a:pos x="338" y="130"/>
                </a:cxn>
                <a:cxn ang="0">
                  <a:pos x="388" y="143"/>
                </a:cxn>
                <a:cxn ang="0">
                  <a:pos x="446" y="155"/>
                </a:cxn>
              </a:cxnLst>
              <a:rect l="0" t="0" r="r" b="b"/>
              <a:pathLst>
                <a:path w="447" h="156">
                  <a:moveTo>
                    <a:pt x="0" y="0"/>
                  </a:moveTo>
                  <a:lnTo>
                    <a:pt x="58" y="40"/>
                  </a:lnTo>
                  <a:lnTo>
                    <a:pt x="114" y="69"/>
                  </a:lnTo>
                  <a:lnTo>
                    <a:pt x="165" y="93"/>
                  </a:lnTo>
                  <a:lnTo>
                    <a:pt x="223" y="111"/>
                  </a:lnTo>
                  <a:lnTo>
                    <a:pt x="281" y="122"/>
                  </a:lnTo>
                  <a:lnTo>
                    <a:pt x="338" y="130"/>
                  </a:lnTo>
                  <a:lnTo>
                    <a:pt x="388" y="143"/>
                  </a:lnTo>
                  <a:lnTo>
                    <a:pt x="446" y="155"/>
                  </a:lnTo>
                </a:path>
              </a:pathLst>
            </a:custGeom>
            <a:solidFill>
              <a:schemeClr val="bg1"/>
            </a:solidFill>
            <a:ln w="76200" cap="rnd" cmpd="sng">
              <a:solidFill>
                <a:srgbClr val="7FFF00"/>
              </a:solidFill>
              <a:prstDash val="solid"/>
              <a:round/>
              <a:headEnd type="none" w="med" len="med"/>
              <a:tailEnd type="none" w="med" len="med"/>
            </a:ln>
            <a:effectLst/>
          </p:spPr>
          <p:txBody>
            <a:bodyPr/>
            <a:lstStyle/>
            <a:p>
              <a:endParaRPr lang="en-US"/>
            </a:p>
          </p:txBody>
        </p:sp>
        <p:sp>
          <p:nvSpPr>
            <p:cNvPr id="53264" name="Freeform 16"/>
            <p:cNvSpPr>
              <a:spLocks/>
            </p:cNvSpPr>
            <p:nvPr/>
          </p:nvSpPr>
          <p:spPr bwMode="auto">
            <a:xfrm>
              <a:off x="2562" y="2971"/>
              <a:ext cx="450" cy="80"/>
            </a:xfrm>
            <a:custGeom>
              <a:avLst/>
              <a:gdLst/>
              <a:ahLst/>
              <a:cxnLst>
                <a:cxn ang="0">
                  <a:pos x="0" y="0"/>
                </a:cxn>
                <a:cxn ang="0">
                  <a:pos x="110" y="25"/>
                </a:cxn>
                <a:cxn ang="0">
                  <a:pos x="225" y="45"/>
                </a:cxn>
                <a:cxn ang="0">
                  <a:pos x="333" y="63"/>
                </a:cxn>
                <a:cxn ang="0">
                  <a:pos x="449" y="79"/>
                </a:cxn>
              </a:cxnLst>
              <a:rect l="0" t="0" r="r" b="b"/>
              <a:pathLst>
                <a:path w="450" h="80">
                  <a:moveTo>
                    <a:pt x="0" y="0"/>
                  </a:moveTo>
                  <a:lnTo>
                    <a:pt x="110" y="25"/>
                  </a:lnTo>
                  <a:lnTo>
                    <a:pt x="225" y="45"/>
                  </a:lnTo>
                  <a:lnTo>
                    <a:pt x="333" y="63"/>
                  </a:lnTo>
                  <a:lnTo>
                    <a:pt x="449" y="79"/>
                  </a:lnTo>
                </a:path>
              </a:pathLst>
            </a:custGeom>
            <a:solidFill>
              <a:schemeClr val="accent1"/>
            </a:solidFill>
            <a:ln w="76200" cap="rnd" cmpd="sng">
              <a:solidFill>
                <a:srgbClr val="7FFF00"/>
              </a:solidFill>
              <a:prstDash val="solid"/>
              <a:round/>
              <a:headEnd type="none" w="med" len="med"/>
              <a:tailEnd type="none" w="med" len="med"/>
            </a:ln>
            <a:effectLst/>
          </p:spPr>
          <p:txBody>
            <a:bodyPr/>
            <a:lstStyle/>
            <a:p>
              <a:endParaRPr lang="en-US"/>
            </a:p>
          </p:txBody>
        </p:sp>
        <p:sp>
          <p:nvSpPr>
            <p:cNvPr id="53265" name="Freeform 17"/>
            <p:cNvSpPr>
              <a:spLocks/>
            </p:cNvSpPr>
            <p:nvPr/>
          </p:nvSpPr>
          <p:spPr bwMode="auto">
            <a:xfrm>
              <a:off x="3011" y="3050"/>
              <a:ext cx="448" cy="57"/>
            </a:xfrm>
            <a:custGeom>
              <a:avLst/>
              <a:gdLst/>
              <a:ahLst/>
              <a:cxnLst>
                <a:cxn ang="0">
                  <a:pos x="0" y="0"/>
                </a:cxn>
                <a:cxn ang="0">
                  <a:pos x="224" y="28"/>
                </a:cxn>
                <a:cxn ang="0">
                  <a:pos x="447" y="56"/>
                </a:cxn>
              </a:cxnLst>
              <a:rect l="0" t="0" r="r" b="b"/>
              <a:pathLst>
                <a:path w="448" h="57">
                  <a:moveTo>
                    <a:pt x="0" y="0"/>
                  </a:moveTo>
                  <a:lnTo>
                    <a:pt x="224" y="28"/>
                  </a:lnTo>
                  <a:lnTo>
                    <a:pt x="447" y="56"/>
                  </a:lnTo>
                </a:path>
              </a:pathLst>
            </a:custGeom>
            <a:solidFill>
              <a:schemeClr val="accent1"/>
            </a:solidFill>
            <a:ln w="76200" cap="rnd" cmpd="sng">
              <a:solidFill>
                <a:srgbClr val="7FFF00"/>
              </a:solidFill>
              <a:prstDash val="solid"/>
              <a:round/>
              <a:headEnd type="none" w="med" len="med"/>
              <a:tailEnd type="none" w="med" len="med"/>
            </a:ln>
            <a:effectLst/>
          </p:spPr>
          <p:txBody>
            <a:bodyPr/>
            <a:lstStyle/>
            <a:p>
              <a:endParaRPr lang="en-US"/>
            </a:p>
          </p:txBody>
        </p:sp>
        <p:sp>
          <p:nvSpPr>
            <p:cNvPr id="53266" name="Freeform 18"/>
            <p:cNvSpPr>
              <a:spLocks/>
            </p:cNvSpPr>
            <p:nvPr/>
          </p:nvSpPr>
          <p:spPr bwMode="auto">
            <a:xfrm>
              <a:off x="3458" y="3106"/>
              <a:ext cx="448" cy="59"/>
            </a:xfrm>
            <a:custGeom>
              <a:avLst/>
              <a:gdLst/>
              <a:ahLst/>
              <a:cxnLst>
                <a:cxn ang="0">
                  <a:pos x="0" y="0"/>
                </a:cxn>
                <a:cxn ang="0">
                  <a:pos x="224" y="30"/>
                </a:cxn>
                <a:cxn ang="0">
                  <a:pos x="447" y="58"/>
                </a:cxn>
              </a:cxnLst>
              <a:rect l="0" t="0" r="r" b="b"/>
              <a:pathLst>
                <a:path w="448" h="59">
                  <a:moveTo>
                    <a:pt x="0" y="0"/>
                  </a:moveTo>
                  <a:lnTo>
                    <a:pt x="224" y="30"/>
                  </a:lnTo>
                  <a:lnTo>
                    <a:pt x="447" y="58"/>
                  </a:lnTo>
                </a:path>
              </a:pathLst>
            </a:custGeom>
            <a:solidFill>
              <a:schemeClr val="accent1"/>
            </a:solidFill>
            <a:ln w="76200" cap="rnd" cmpd="sng">
              <a:solidFill>
                <a:srgbClr val="7FFF00"/>
              </a:solidFill>
              <a:prstDash val="solid"/>
              <a:round/>
              <a:headEnd type="none" w="med" len="med"/>
              <a:tailEnd type="none" w="med" len="med"/>
            </a:ln>
            <a:effectLst/>
          </p:spPr>
          <p:txBody>
            <a:bodyPr/>
            <a:lstStyle/>
            <a:p>
              <a:endParaRPr lang="en-US"/>
            </a:p>
          </p:txBody>
        </p:sp>
        <p:sp>
          <p:nvSpPr>
            <p:cNvPr id="53267" name="Freeform 19"/>
            <p:cNvSpPr>
              <a:spLocks/>
            </p:cNvSpPr>
            <p:nvPr/>
          </p:nvSpPr>
          <p:spPr bwMode="auto">
            <a:xfrm>
              <a:off x="3905" y="3164"/>
              <a:ext cx="454" cy="38"/>
            </a:xfrm>
            <a:custGeom>
              <a:avLst/>
              <a:gdLst/>
              <a:ahLst/>
              <a:cxnLst>
                <a:cxn ang="0">
                  <a:pos x="0" y="0"/>
                </a:cxn>
                <a:cxn ang="0">
                  <a:pos x="223" y="21"/>
                </a:cxn>
                <a:cxn ang="0">
                  <a:pos x="453" y="37"/>
                </a:cxn>
              </a:cxnLst>
              <a:rect l="0" t="0" r="r" b="b"/>
              <a:pathLst>
                <a:path w="454" h="38">
                  <a:moveTo>
                    <a:pt x="0" y="0"/>
                  </a:moveTo>
                  <a:lnTo>
                    <a:pt x="223" y="21"/>
                  </a:lnTo>
                  <a:lnTo>
                    <a:pt x="453" y="37"/>
                  </a:lnTo>
                </a:path>
              </a:pathLst>
            </a:custGeom>
            <a:solidFill>
              <a:schemeClr val="accent1"/>
            </a:solidFill>
            <a:ln w="76200" cap="rnd" cmpd="sng">
              <a:solidFill>
                <a:srgbClr val="7FFF00"/>
              </a:solidFill>
              <a:prstDash val="solid"/>
              <a:round/>
              <a:headEnd type="none" w="med" len="med"/>
              <a:tailEnd type="none" w="med" len="med"/>
            </a:ln>
            <a:effectLst/>
          </p:spPr>
          <p:txBody>
            <a:bodyPr/>
            <a:lstStyle/>
            <a:p>
              <a:endParaRPr lang="en-US"/>
            </a:p>
          </p:txBody>
        </p:sp>
        <p:sp>
          <p:nvSpPr>
            <p:cNvPr id="53268" name="Freeform 20"/>
            <p:cNvSpPr>
              <a:spLocks/>
            </p:cNvSpPr>
            <p:nvPr/>
          </p:nvSpPr>
          <p:spPr bwMode="auto">
            <a:xfrm>
              <a:off x="4358" y="3201"/>
              <a:ext cx="449" cy="42"/>
            </a:xfrm>
            <a:custGeom>
              <a:avLst/>
              <a:gdLst/>
              <a:ahLst/>
              <a:cxnLst>
                <a:cxn ang="0">
                  <a:pos x="0" y="0"/>
                </a:cxn>
                <a:cxn ang="0">
                  <a:pos x="223" y="21"/>
                </a:cxn>
                <a:cxn ang="0">
                  <a:pos x="448" y="41"/>
                </a:cxn>
              </a:cxnLst>
              <a:rect l="0" t="0" r="r" b="b"/>
              <a:pathLst>
                <a:path w="449" h="42">
                  <a:moveTo>
                    <a:pt x="0" y="0"/>
                  </a:moveTo>
                  <a:lnTo>
                    <a:pt x="223" y="21"/>
                  </a:lnTo>
                  <a:lnTo>
                    <a:pt x="448" y="41"/>
                  </a:lnTo>
                </a:path>
              </a:pathLst>
            </a:custGeom>
            <a:solidFill>
              <a:schemeClr val="accent1"/>
            </a:solidFill>
            <a:ln w="76200" cap="rnd" cmpd="sng">
              <a:solidFill>
                <a:srgbClr val="7FFF00"/>
              </a:solidFill>
              <a:prstDash val="solid"/>
              <a:round/>
              <a:headEnd type="none" w="med" len="med"/>
              <a:tailEnd type="none" w="med" len="med"/>
            </a:ln>
            <a:effectLst/>
          </p:spPr>
          <p:txBody>
            <a:bodyPr/>
            <a:lstStyle/>
            <a:p>
              <a:endParaRPr lang="en-US"/>
            </a:p>
          </p:txBody>
        </p:sp>
        <p:sp>
          <p:nvSpPr>
            <p:cNvPr id="53269" name="Line 21"/>
            <p:cNvSpPr>
              <a:spLocks noChangeShapeType="1"/>
            </p:cNvSpPr>
            <p:nvPr/>
          </p:nvSpPr>
          <p:spPr bwMode="auto">
            <a:xfrm>
              <a:off x="4830" y="3242"/>
              <a:ext cx="399" cy="37"/>
            </a:xfrm>
            <a:prstGeom prst="line">
              <a:avLst/>
            </a:prstGeom>
            <a:noFill/>
            <a:ln w="76200">
              <a:solidFill>
                <a:srgbClr val="7FFF00"/>
              </a:solidFill>
              <a:round/>
              <a:headEnd/>
              <a:tailEnd/>
            </a:ln>
            <a:effectLst/>
          </p:spPr>
          <p:txBody>
            <a:bodyPr wrap="none" anchor="ctr"/>
            <a:lstStyle/>
            <a:p>
              <a:endParaRPr lang="en-US"/>
            </a:p>
          </p:txBody>
        </p:sp>
        <p:sp>
          <p:nvSpPr>
            <p:cNvPr id="53270" name="Rectangle 22"/>
            <p:cNvSpPr>
              <a:spLocks noChangeArrowheads="1"/>
            </p:cNvSpPr>
            <p:nvPr/>
          </p:nvSpPr>
          <p:spPr bwMode="auto">
            <a:xfrm>
              <a:off x="927" y="1040"/>
              <a:ext cx="2805" cy="290"/>
            </a:xfrm>
            <a:prstGeom prst="rect">
              <a:avLst/>
            </a:prstGeom>
            <a:noFill/>
            <a:ln w="12700">
              <a:noFill/>
              <a:miter lim="800000"/>
              <a:headEnd/>
              <a:tailEnd/>
            </a:ln>
            <a:effectLst/>
          </p:spPr>
          <p:txBody>
            <a:bodyPr wrap="none" lIns="90488" tIns="44450" rIns="90488" bIns="44450">
              <a:spAutoFit/>
            </a:bodyPr>
            <a:lstStyle/>
            <a:p>
              <a:r>
                <a:rPr lang="en-GB" sz="2000" b="1" dirty="0"/>
                <a:t>95% of year, access established</a:t>
              </a:r>
            </a:p>
          </p:txBody>
        </p:sp>
        <p:sp>
          <p:nvSpPr>
            <p:cNvPr id="53271" name="Line 23"/>
            <p:cNvSpPr>
              <a:spLocks noChangeShapeType="1"/>
            </p:cNvSpPr>
            <p:nvPr/>
          </p:nvSpPr>
          <p:spPr bwMode="auto">
            <a:xfrm>
              <a:off x="1252" y="1293"/>
              <a:ext cx="18" cy="281"/>
            </a:xfrm>
            <a:prstGeom prst="line">
              <a:avLst/>
            </a:prstGeom>
            <a:noFill/>
            <a:ln w="50800">
              <a:solidFill>
                <a:schemeClr val="tx1"/>
              </a:solidFill>
              <a:round/>
              <a:headEnd/>
              <a:tailEnd type="triangle" w="med" len="med"/>
            </a:ln>
            <a:effectLst/>
          </p:spPr>
          <p:txBody>
            <a:bodyPr wrap="none" anchor="ctr"/>
            <a:lstStyle/>
            <a:p>
              <a:endParaRPr lang="en-US"/>
            </a:p>
          </p:txBody>
        </p:sp>
        <p:sp>
          <p:nvSpPr>
            <p:cNvPr id="53272" name="Rectangle 24"/>
            <p:cNvSpPr>
              <a:spLocks noChangeArrowheads="1"/>
            </p:cNvSpPr>
            <p:nvPr/>
          </p:nvSpPr>
          <p:spPr bwMode="auto">
            <a:xfrm>
              <a:off x="1831" y="1927"/>
              <a:ext cx="2805" cy="290"/>
            </a:xfrm>
            <a:prstGeom prst="rect">
              <a:avLst/>
            </a:prstGeom>
            <a:noFill/>
            <a:ln w="12700">
              <a:noFill/>
              <a:miter lim="800000"/>
              <a:headEnd/>
              <a:tailEnd/>
            </a:ln>
            <a:effectLst/>
          </p:spPr>
          <p:txBody>
            <a:bodyPr wrap="none" lIns="90488" tIns="44450" rIns="90488" bIns="44450">
              <a:spAutoFit/>
            </a:bodyPr>
            <a:lstStyle/>
            <a:p>
              <a:r>
                <a:rPr lang="en-GB" sz="2000" b="1"/>
                <a:t>99% of year, access established</a:t>
              </a:r>
            </a:p>
          </p:txBody>
        </p:sp>
        <p:sp>
          <p:nvSpPr>
            <p:cNvPr id="53273" name="Line 25"/>
            <p:cNvSpPr>
              <a:spLocks noChangeShapeType="1"/>
            </p:cNvSpPr>
            <p:nvPr/>
          </p:nvSpPr>
          <p:spPr bwMode="auto">
            <a:xfrm flipH="1">
              <a:off x="2023" y="2231"/>
              <a:ext cx="534" cy="386"/>
            </a:xfrm>
            <a:prstGeom prst="line">
              <a:avLst/>
            </a:prstGeom>
            <a:noFill/>
            <a:ln w="50800">
              <a:solidFill>
                <a:schemeClr val="tx1"/>
              </a:solidFill>
              <a:round/>
              <a:headEnd/>
              <a:tailEnd type="triangle" w="med" len="med"/>
            </a:ln>
            <a:effectLst/>
          </p:spPr>
          <p:txBody>
            <a:bodyPr wrap="none" anchor="ctr"/>
            <a:lstStyle/>
            <a:p>
              <a:endParaRPr lang="en-US"/>
            </a:p>
          </p:txBody>
        </p:sp>
        <p:sp>
          <p:nvSpPr>
            <p:cNvPr id="53274" name="Rectangle 26"/>
            <p:cNvSpPr>
              <a:spLocks noChangeArrowheads="1"/>
            </p:cNvSpPr>
            <p:nvPr/>
          </p:nvSpPr>
          <p:spPr bwMode="auto">
            <a:xfrm>
              <a:off x="2384" y="2448"/>
              <a:ext cx="3308" cy="292"/>
            </a:xfrm>
            <a:prstGeom prst="rect">
              <a:avLst/>
            </a:prstGeom>
            <a:noFill/>
            <a:ln w="12700">
              <a:noFill/>
              <a:miter lim="800000"/>
              <a:headEnd/>
              <a:tailEnd/>
            </a:ln>
            <a:effectLst/>
          </p:spPr>
          <p:txBody>
            <a:bodyPr wrap="none" lIns="90488" tIns="44450" rIns="90488" bIns="44450">
              <a:spAutoFit/>
            </a:bodyPr>
            <a:lstStyle/>
            <a:p>
              <a:r>
                <a:rPr lang="en-GB" sz="2000" b="1"/>
                <a:t>Maintenance for roughness reduction</a:t>
              </a:r>
            </a:p>
          </p:txBody>
        </p:sp>
        <p:sp>
          <p:nvSpPr>
            <p:cNvPr id="53275" name="Line 27"/>
            <p:cNvSpPr>
              <a:spLocks noChangeShapeType="1"/>
            </p:cNvSpPr>
            <p:nvPr/>
          </p:nvSpPr>
          <p:spPr bwMode="auto">
            <a:xfrm flipH="1">
              <a:off x="2877" y="2701"/>
              <a:ext cx="283" cy="281"/>
            </a:xfrm>
            <a:prstGeom prst="line">
              <a:avLst/>
            </a:prstGeom>
            <a:noFill/>
            <a:ln w="50800">
              <a:solidFill>
                <a:schemeClr val="tx1"/>
              </a:solidFill>
              <a:round/>
              <a:headEnd/>
              <a:tailEnd type="triangle" w="med" len="med"/>
            </a:ln>
            <a:effectLst/>
          </p:spPr>
          <p:txBody>
            <a:bodyPr wrap="none" anchor="ctr"/>
            <a:lstStyle/>
            <a:p>
              <a:endParaRPr lang="en-US"/>
            </a:p>
          </p:txBody>
        </p:sp>
        <p:sp>
          <p:nvSpPr>
            <p:cNvPr id="53276" name="Line 28"/>
            <p:cNvSpPr>
              <a:spLocks noChangeShapeType="1"/>
            </p:cNvSpPr>
            <p:nvPr/>
          </p:nvSpPr>
          <p:spPr bwMode="auto">
            <a:xfrm>
              <a:off x="3913" y="2701"/>
              <a:ext cx="169" cy="385"/>
            </a:xfrm>
            <a:prstGeom prst="line">
              <a:avLst/>
            </a:prstGeom>
            <a:noFill/>
            <a:ln w="50800">
              <a:solidFill>
                <a:schemeClr val="tx1"/>
              </a:solidFill>
              <a:round/>
              <a:headEnd/>
              <a:tailEnd type="triangle" w="med" len="med"/>
            </a:ln>
            <a:effectLst/>
          </p:spPr>
          <p:txBody>
            <a:bodyPr wrap="none" anchor="ctr"/>
            <a:lstStyle/>
            <a:p>
              <a:endParaRPr lang="en-US"/>
            </a:p>
          </p:txBody>
        </p:sp>
        <p:sp>
          <p:nvSpPr>
            <p:cNvPr id="53277" name="Line 29"/>
            <p:cNvSpPr>
              <a:spLocks noChangeShapeType="1"/>
            </p:cNvSpPr>
            <p:nvPr/>
          </p:nvSpPr>
          <p:spPr bwMode="auto">
            <a:xfrm>
              <a:off x="4716" y="2701"/>
              <a:ext cx="420" cy="489"/>
            </a:xfrm>
            <a:prstGeom prst="line">
              <a:avLst/>
            </a:prstGeom>
            <a:noFill/>
            <a:ln w="50800">
              <a:solidFill>
                <a:schemeClr val="tx1"/>
              </a:solidFill>
              <a:round/>
              <a:headEnd/>
              <a:tailEnd type="triangle" w="med" len="med"/>
            </a:ln>
            <a:effectLst/>
          </p:spPr>
          <p:txBody>
            <a:bodyPr wrap="none" anchor="ctr"/>
            <a:lstStyle/>
            <a:p>
              <a:endParaRPr lang="en-US"/>
            </a:p>
          </p:txBody>
        </p:sp>
        <p:sp>
          <p:nvSpPr>
            <p:cNvPr id="53278" name="Rectangle 30"/>
            <p:cNvSpPr>
              <a:spLocks noChangeArrowheads="1"/>
            </p:cNvSpPr>
            <p:nvPr/>
          </p:nvSpPr>
          <p:spPr bwMode="auto">
            <a:xfrm>
              <a:off x="1681" y="3648"/>
              <a:ext cx="2714" cy="292"/>
            </a:xfrm>
            <a:prstGeom prst="rect">
              <a:avLst/>
            </a:prstGeom>
            <a:noFill/>
            <a:ln w="12700">
              <a:noFill/>
              <a:miter lim="800000"/>
              <a:headEnd/>
              <a:tailEnd/>
            </a:ln>
            <a:effectLst/>
          </p:spPr>
          <p:txBody>
            <a:bodyPr wrap="none" lIns="90488" tIns="44450" rIns="90488" bIns="44450">
              <a:spAutoFit/>
            </a:bodyPr>
            <a:lstStyle/>
            <a:p>
              <a:r>
                <a:rPr lang="en-GB" sz="2000" b="1"/>
                <a:t>Maintenance expenditure $/km</a:t>
              </a:r>
            </a:p>
          </p:txBody>
        </p:sp>
        <p:sp>
          <p:nvSpPr>
            <p:cNvPr id="53279" name="Rectangle 31"/>
            <p:cNvSpPr>
              <a:spLocks noChangeArrowheads="1"/>
            </p:cNvSpPr>
            <p:nvPr/>
          </p:nvSpPr>
          <p:spPr bwMode="auto">
            <a:xfrm>
              <a:off x="676" y="3595"/>
              <a:ext cx="226" cy="292"/>
            </a:xfrm>
            <a:prstGeom prst="rect">
              <a:avLst/>
            </a:prstGeom>
            <a:noFill/>
            <a:ln w="12700">
              <a:noFill/>
              <a:miter lim="800000"/>
              <a:headEnd/>
              <a:tailEnd/>
            </a:ln>
            <a:effectLst/>
          </p:spPr>
          <p:txBody>
            <a:bodyPr wrap="none" lIns="90488" tIns="44450" rIns="90488" bIns="44450">
              <a:spAutoFit/>
            </a:bodyPr>
            <a:lstStyle/>
            <a:p>
              <a:r>
                <a:rPr lang="en-GB" sz="2000" b="1"/>
                <a:t>0</a:t>
              </a:r>
            </a:p>
          </p:txBody>
        </p:sp>
        <p:sp>
          <p:nvSpPr>
            <p:cNvPr id="53280" name="Rectangle 32"/>
            <p:cNvSpPr>
              <a:spLocks noChangeArrowheads="1"/>
            </p:cNvSpPr>
            <p:nvPr/>
          </p:nvSpPr>
          <p:spPr bwMode="auto">
            <a:xfrm rot="16200000">
              <a:off x="-570" y="2132"/>
              <a:ext cx="2039" cy="276"/>
            </a:xfrm>
            <a:prstGeom prst="rect">
              <a:avLst/>
            </a:prstGeom>
            <a:noFill/>
            <a:ln w="12700">
              <a:noFill/>
              <a:miter lim="800000"/>
              <a:headEnd/>
              <a:tailEnd/>
            </a:ln>
            <a:effectLst/>
          </p:spPr>
          <p:txBody>
            <a:bodyPr wrap="none" lIns="90488" tIns="44450" rIns="90488" bIns="44450">
              <a:spAutoFit/>
            </a:bodyPr>
            <a:lstStyle/>
            <a:p>
              <a:r>
                <a:rPr lang="en-GB" sz="2000" b="1"/>
                <a:t>Marginal productivity</a:t>
              </a:r>
            </a:p>
          </p:txBody>
        </p:sp>
      </p:grpSp>
      <p:sp>
        <p:nvSpPr>
          <p:cNvPr id="53281" name="Rectangle 33"/>
          <p:cNvSpPr>
            <a:spLocks noGrp="1" noChangeArrowheads="1"/>
          </p:cNvSpPr>
          <p:nvPr>
            <p:ph type="title"/>
          </p:nvPr>
        </p:nvSpPr>
        <p:spPr>
          <a:xfrm>
            <a:off x="642910" y="357166"/>
            <a:ext cx="7847012" cy="1143000"/>
          </a:xfrm>
          <a:noFill/>
          <a:ln/>
        </p:spPr>
        <p:txBody>
          <a:bodyPr/>
          <a:lstStyle/>
          <a:p>
            <a:r>
              <a:rPr lang="en-GB" dirty="0" smtClean="0"/>
              <a:t>Cost </a:t>
            </a:r>
            <a:r>
              <a:rPr lang="en-GB" dirty="0" smtClean="0"/>
              <a:t>Effectiveness against Standard of </a:t>
            </a:r>
            <a:r>
              <a:rPr lang="en-GB" dirty="0" smtClean="0"/>
              <a:t>Road</a:t>
            </a:r>
            <a:endParaRPr lang="en-GB" dirty="0"/>
          </a:p>
        </p:txBody>
      </p:sp>
    </p:spTree>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AU"/>
              <a:t>www.arrb.com.au	Advancing safety and efficiency in transport through knowledge </a:t>
            </a:r>
          </a:p>
        </p:txBody>
      </p:sp>
      <p:sp>
        <p:nvSpPr>
          <p:cNvPr id="5" name="Slide Number Placeholder 5"/>
          <p:cNvSpPr>
            <a:spLocks noGrp="1"/>
          </p:cNvSpPr>
          <p:nvPr>
            <p:ph type="sldNum" sz="quarter" idx="12"/>
          </p:nvPr>
        </p:nvSpPr>
        <p:spPr/>
        <p:txBody>
          <a:bodyPr/>
          <a:lstStyle/>
          <a:p>
            <a:fld id="{2A59EA18-DCFF-45BE-B196-C01F3B84DE43}" type="slidenum">
              <a:rPr lang="en-AU"/>
              <a:pPr/>
              <a:t>15</a:t>
            </a:fld>
            <a:endParaRPr lang="en-AU"/>
          </a:p>
        </p:txBody>
      </p:sp>
      <p:sp>
        <p:nvSpPr>
          <p:cNvPr id="623619" name="Rectangle 3"/>
          <p:cNvSpPr>
            <a:spLocks noGrp="1" noChangeArrowheads="1"/>
          </p:cNvSpPr>
          <p:nvPr>
            <p:ph type="title"/>
          </p:nvPr>
        </p:nvSpPr>
        <p:spPr>
          <a:xfrm>
            <a:off x="611188" y="333375"/>
            <a:ext cx="8104216" cy="897682"/>
          </a:xfrm>
          <a:noFill/>
          <a:ln/>
        </p:spPr>
        <p:txBody>
          <a:bodyPr wrap="square" lIns="0" tIns="0" rIns="0" bIns="0" anchor="t">
            <a:spAutoFit/>
          </a:bodyPr>
          <a:lstStyle/>
          <a:p>
            <a:r>
              <a:rPr lang="en-GB" dirty="0" smtClean="0"/>
              <a:t>A simple case of the effectiveness of routine maintenance</a:t>
            </a:r>
            <a:endParaRPr lang="en-GB" dirty="0"/>
          </a:p>
        </p:txBody>
      </p:sp>
      <p:pic>
        <p:nvPicPr>
          <p:cNvPr id="6" name="Picture 3"/>
          <p:cNvPicPr>
            <a:picLocks noChangeAspect="1" noChangeArrowheads="1"/>
          </p:cNvPicPr>
          <p:nvPr/>
        </p:nvPicPr>
        <p:blipFill>
          <a:blip r:embed="rId3"/>
          <a:srcRect/>
          <a:stretch>
            <a:fillRect/>
          </a:stretch>
        </p:blipFill>
        <p:spPr bwMode="auto">
          <a:xfrm>
            <a:off x="928662" y="1714488"/>
            <a:ext cx="6657996" cy="3714775"/>
          </a:xfrm>
          <a:prstGeom prst="rect">
            <a:avLst/>
          </a:prstGeom>
          <a:noFill/>
          <a:ln w="9525" algn="ctr">
            <a:noFill/>
            <a:miter lim="800000"/>
            <a:headEnd/>
            <a:tailEnd/>
          </a:ln>
          <a:effectLst/>
        </p:spPr>
      </p:pic>
      <p:sp>
        <p:nvSpPr>
          <p:cNvPr id="7" name="Text Box 4"/>
          <p:cNvSpPr txBox="1">
            <a:spLocks noChangeArrowheads="1"/>
          </p:cNvSpPr>
          <p:nvPr/>
        </p:nvSpPr>
        <p:spPr bwMode="auto">
          <a:xfrm>
            <a:off x="2643174" y="3786190"/>
            <a:ext cx="1867819" cy="400110"/>
          </a:xfrm>
          <a:prstGeom prst="rect">
            <a:avLst/>
          </a:prstGeom>
          <a:solidFill>
            <a:srgbClr val="FF9900"/>
          </a:solidFill>
          <a:ln w="9525">
            <a:solidFill>
              <a:schemeClr val="tx1"/>
            </a:solidFill>
            <a:miter lim="800000"/>
            <a:headEnd/>
            <a:tailEnd/>
          </a:ln>
          <a:effectLst/>
        </p:spPr>
        <p:txBody>
          <a:bodyPr wrap="none">
            <a:spAutoFit/>
          </a:bodyPr>
          <a:lstStyle/>
          <a:p>
            <a:r>
              <a:rPr lang="en-US" dirty="0"/>
              <a:t>Slow </a:t>
            </a:r>
            <a:r>
              <a:rPr lang="en-US" dirty="0" smtClean="0"/>
              <a:t>response</a:t>
            </a:r>
            <a:endParaRPr lang="en-US" dirty="0"/>
          </a:p>
        </p:txBody>
      </p:sp>
      <p:sp>
        <p:nvSpPr>
          <p:cNvPr id="8" name="Text Box 5"/>
          <p:cNvSpPr txBox="1">
            <a:spLocks noChangeArrowheads="1"/>
          </p:cNvSpPr>
          <p:nvPr/>
        </p:nvSpPr>
        <p:spPr bwMode="auto">
          <a:xfrm>
            <a:off x="5857884" y="3857628"/>
            <a:ext cx="1808507" cy="400110"/>
          </a:xfrm>
          <a:prstGeom prst="rect">
            <a:avLst/>
          </a:prstGeom>
          <a:solidFill>
            <a:srgbClr val="92D050"/>
          </a:solidFill>
          <a:ln w="9525">
            <a:solidFill>
              <a:schemeClr val="tx1"/>
            </a:solidFill>
            <a:miter lim="800000"/>
            <a:headEnd/>
            <a:tailEnd/>
          </a:ln>
          <a:effectLst/>
        </p:spPr>
        <p:txBody>
          <a:bodyPr wrap="none">
            <a:spAutoFit/>
          </a:bodyPr>
          <a:lstStyle/>
          <a:p>
            <a:r>
              <a:rPr lang="en-US" dirty="0"/>
              <a:t>Fast </a:t>
            </a:r>
            <a:r>
              <a:rPr lang="en-US" dirty="0" smtClean="0"/>
              <a:t>response</a:t>
            </a:r>
            <a:endParaRPr lang="en-US" dirty="0"/>
          </a:p>
        </p:txBody>
      </p:sp>
      <p:sp>
        <p:nvSpPr>
          <p:cNvPr id="9" name="Line 7"/>
          <p:cNvSpPr>
            <a:spLocks noChangeShapeType="1"/>
          </p:cNvSpPr>
          <p:nvPr/>
        </p:nvSpPr>
        <p:spPr bwMode="auto">
          <a:xfrm flipH="1" flipV="1">
            <a:off x="5357818" y="3286124"/>
            <a:ext cx="503237" cy="577850"/>
          </a:xfrm>
          <a:prstGeom prst="line">
            <a:avLst/>
          </a:prstGeom>
          <a:noFill/>
          <a:ln w="31750">
            <a:solidFill>
              <a:schemeClr val="tx1"/>
            </a:solidFill>
            <a:round/>
            <a:headEnd/>
            <a:tailEnd type="triangle" w="med" len="med"/>
          </a:ln>
          <a:effectLst/>
        </p:spPr>
        <p:txBody>
          <a:bodyPr/>
          <a:lstStyle/>
          <a:p>
            <a:endParaRPr lang="en-US"/>
          </a:p>
        </p:txBody>
      </p:sp>
      <p:sp>
        <p:nvSpPr>
          <p:cNvPr id="10" name="Line 6"/>
          <p:cNvSpPr>
            <a:spLocks noChangeShapeType="1"/>
          </p:cNvSpPr>
          <p:nvPr/>
        </p:nvSpPr>
        <p:spPr bwMode="auto">
          <a:xfrm flipH="1" flipV="1">
            <a:off x="2428860" y="2357430"/>
            <a:ext cx="214314" cy="1428760"/>
          </a:xfrm>
          <a:prstGeom prst="line">
            <a:avLst/>
          </a:prstGeom>
          <a:noFill/>
          <a:ln w="31750">
            <a:solidFill>
              <a:schemeClr val="tx1"/>
            </a:solidFill>
            <a:round/>
            <a:headEnd/>
            <a:tailEnd type="triangle" w="med" len="med"/>
          </a:ln>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0"/>
          </p:nvPr>
        </p:nvSpPr>
        <p:spPr/>
        <p:txBody>
          <a:bodyPr/>
          <a:lstStyle/>
          <a:p>
            <a:fld id="{42112C62-A936-4A29-9DCA-9ED2B8BE599A}" type="slidenum">
              <a:rPr lang="en-US"/>
              <a:pPr/>
              <a:t>16</a:t>
            </a:fld>
            <a:endParaRPr lang="en-US">
              <a:solidFill>
                <a:schemeClr val="tx1"/>
              </a:solidFill>
            </a:endParaRPr>
          </a:p>
        </p:txBody>
      </p:sp>
      <p:sp>
        <p:nvSpPr>
          <p:cNvPr id="330754" name="Rectangle 2"/>
          <p:cNvSpPr>
            <a:spLocks noGrp="1" noChangeArrowheads="1"/>
          </p:cNvSpPr>
          <p:nvPr>
            <p:ph type="title"/>
          </p:nvPr>
        </p:nvSpPr>
        <p:spPr>
          <a:xfrm>
            <a:off x="571472" y="428604"/>
            <a:ext cx="7634287" cy="365125"/>
          </a:xfrm>
        </p:spPr>
        <p:txBody>
          <a:bodyPr/>
          <a:lstStyle/>
          <a:p>
            <a:r>
              <a:rPr lang="en-US" sz="2400" dirty="0"/>
              <a:t>Typical benefits:  Developing country examples</a:t>
            </a:r>
          </a:p>
        </p:txBody>
      </p:sp>
      <p:sp>
        <p:nvSpPr>
          <p:cNvPr id="330755" name="Rectangle 3"/>
          <p:cNvSpPr>
            <a:spLocks noGrp="1" noChangeArrowheads="1"/>
          </p:cNvSpPr>
          <p:nvPr>
            <p:ph type="body" sz="half" idx="1"/>
          </p:nvPr>
        </p:nvSpPr>
        <p:spPr>
          <a:xfrm>
            <a:off x="468313" y="1916113"/>
            <a:ext cx="3816350" cy="304800"/>
          </a:xfrm>
        </p:spPr>
        <p:txBody>
          <a:bodyPr/>
          <a:lstStyle/>
          <a:p>
            <a:pPr>
              <a:buFontTx/>
              <a:buNone/>
            </a:pPr>
            <a:r>
              <a:rPr lang="en-US" sz="2000" dirty="0"/>
              <a:t>Access restoration (unsealed)</a:t>
            </a:r>
          </a:p>
        </p:txBody>
      </p:sp>
      <p:sp>
        <p:nvSpPr>
          <p:cNvPr id="330756" name="Rectangle 4"/>
          <p:cNvSpPr>
            <a:spLocks noGrp="1" noChangeArrowheads="1"/>
          </p:cNvSpPr>
          <p:nvPr>
            <p:ph type="body" sz="half" idx="2"/>
          </p:nvPr>
        </p:nvSpPr>
        <p:spPr>
          <a:xfrm>
            <a:off x="4787900" y="1844675"/>
            <a:ext cx="3816350" cy="609600"/>
          </a:xfrm>
        </p:spPr>
        <p:txBody>
          <a:bodyPr/>
          <a:lstStyle/>
          <a:p>
            <a:r>
              <a:rPr lang="en-US" sz="2000" dirty="0"/>
              <a:t>EIRR &gt; 20% at 50 </a:t>
            </a:r>
            <a:r>
              <a:rPr lang="en-US" sz="2000" dirty="0" err="1"/>
              <a:t>vpd</a:t>
            </a:r>
            <a:endParaRPr lang="en-US" sz="2000" dirty="0"/>
          </a:p>
          <a:p>
            <a:r>
              <a:rPr lang="en-US" sz="2000" dirty="0"/>
              <a:t>EIRR &gt; 100% at 200 </a:t>
            </a:r>
            <a:r>
              <a:rPr lang="en-US" sz="2000" dirty="0" err="1"/>
              <a:t>vpd</a:t>
            </a:r>
            <a:endParaRPr lang="en-US" sz="2000" dirty="0"/>
          </a:p>
        </p:txBody>
      </p:sp>
      <p:sp>
        <p:nvSpPr>
          <p:cNvPr id="330757" name="Rectangle 5"/>
          <p:cNvSpPr>
            <a:spLocks noChangeArrowheads="1"/>
          </p:cNvSpPr>
          <p:nvPr/>
        </p:nvSpPr>
        <p:spPr bwMode="auto">
          <a:xfrm>
            <a:off x="357158" y="2786058"/>
            <a:ext cx="4032250" cy="304800"/>
          </a:xfrm>
          <a:prstGeom prst="rect">
            <a:avLst/>
          </a:prstGeom>
          <a:noFill/>
          <a:ln w="9525">
            <a:noFill/>
            <a:miter lim="800000"/>
            <a:headEnd/>
            <a:tailEnd/>
          </a:ln>
        </p:spPr>
        <p:txBody>
          <a:bodyPr lIns="0" tIns="0" rIns="0" bIns="0">
            <a:spAutoFit/>
          </a:bodyPr>
          <a:lstStyle/>
          <a:p>
            <a:pPr marL="190500" indent="-190500" algn="l">
              <a:spcBef>
                <a:spcPct val="20000"/>
              </a:spcBef>
              <a:buClr>
                <a:schemeClr val="accent2"/>
              </a:buClr>
            </a:pPr>
            <a:r>
              <a:rPr lang="en-US" dirty="0">
                <a:solidFill>
                  <a:schemeClr val="tx1"/>
                </a:solidFill>
                <a:latin typeface="+mn-lt"/>
              </a:rPr>
              <a:t>Optimum maintenance (unsealed)</a:t>
            </a:r>
          </a:p>
        </p:txBody>
      </p:sp>
      <p:sp>
        <p:nvSpPr>
          <p:cNvPr id="330758" name="Rectangle 6"/>
          <p:cNvSpPr>
            <a:spLocks noChangeArrowheads="1"/>
          </p:cNvSpPr>
          <p:nvPr/>
        </p:nvSpPr>
        <p:spPr bwMode="auto">
          <a:xfrm>
            <a:off x="4929190" y="2786058"/>
            <a:ext cx="3811587" cy="677108"/>
          </a:xfrm>
          <a:prstGeom prst="rect">
            <a:avLst/>
          </a:prstGeom>
          <a:noFill/>
          <a:ln w="9525">
            <a:noFill/>
            <a:miter lim="800000"/>
            <a:headEnd/>
            <a:tailEnd/>
          </a:ln>
        </p:spPr>
        <p:txBody>
          <a:bodyPr lIns="0" tIns="0" rIns="0" bIns="0">
            <a:spAutoFit/>
          </a:bodyPr>
          <a:lstStyle/>
          <a:p>
            <a:pPr marL="190500" indent="-190500" algn="l">
              <a:spcBef>
                <a:spcPct val="20000"/>
              </a:spcBef>
              <a:buClr>
                <a:schemeClr val="accent2"/>
              </a:buClr>
              <a:buFontTx/>
              <a:buChar char="•"/>
            </a:pPr>
            <a:r>
              <a:rPr lang="en-US" dirty="0">
                <a:solidFill>
                  <a:schemeClr val="tx1"/>
                </a:solidFill>
                <a:latin typeface="+mn-lt"/>
              </a:rPr>
              <a:t>EIRR &gt; 50% at 25 </a:t>
            </a:r>
            <a:r>
              <a:rPr lang="en-US" dirty="0" err="1">
                <a:solidFill>
                  <a:schemeClr val="tx1"/>
                </a:solidFill>
                <a:latin typeface="+mn-lt"/>
              </a:rPr>
              <a:t>vpd</a:t>
            </a:r>
            <a:endParaRPr lang="en-US" dirty="0">
              <a:solidFill>
                <a:schemeClr val="tx1"/>
              </a:solidFill>
              <a:latin typeface="+mn-lt"/>
            </a:endParaRPr>
          </a:p>
          <a:p>
            <a:pPr marL="190500" indent="-190500" algn="l">
              <a:spcBef>
                <a:spcPct val="20000"/>
              </a:spcBef>
              <a:buClr>
                <a:schemeClr val="accent2"/>
              </a:buClr>
              <a:buFontTx/>
              <a:buChar char="•"/>
            </a:pPr>
            <a:r>
              <a:rPr lang="en-US" dirty="0">
                <a:solidFill>
                  <a:schemeClr val="tx1"/>
                </a:solidFill>
                <a:latin typeface="+mn-lt"/>
              </a:rPr>
              <a:t>EIRR &gt; 100% at 50 </a:t>
            </a:r>
            <a:r>
              <a:rPr lang="en-US" dirty="0" err="1">
                <a:solidFill>
                  <a:schemeClr val="tx1"/>
                </a:solidFill>
                <a:latin typeface="+mn-lt"/>
              </a:rPr>
              <a:t>vpd</a:t>
            </a:r>
            <a:endParaRPr lang="en-US" dirty="0">
              <a:solidFill>
                <a:schemeClr val="tx1"/>
              </a:solidFill>
              <a:latin typeface="+mn-lt"/>
            </a:endParaRPr>
          </a:p>
        </p:txBody>
      </p:sp>
      <p:sp>
        <p:nvSpPr>
          <p:cNvPr id="330759" name="Rectangle 7"/>
          <p:cNvSpPr>
            <a:spLocks noChangeArrowheads="1"/>
          </p:cNvSpPr>
          <p:nvPr/>
        </p:nvSpPr>
        <p:spPr bwMode="auto">
          <a:xfrm>
            <a:off x="468313" y="3789363"/>
            <a:ext cx="4175125" cy="304800"/>
          </a:xfrm>
          <a:prstGeom prst="rect">
            <a:avLst/>
          </a:prstGeom>
          <a:noFill/>
          <a:ln w="9525">
            <a:noFill/>
            <a:miter lim="800000"/>
            <a:headEnd/>
            <a:tailEnd/>
          </a:ln>
        </p:spPr>
        <p:txBody>
          <a:bodyPr lIns="0" tIns="0" rIns="0" bIns="0">
            <a:spAutoFit/>
          </a:bodyPr>
          <a:lstStyle/>
          <a:p>
            <a:pPr marL="190500" indent="-190500" algn="l">
              <a:spcBef>
                <a:spcPct val="20000"/>
              </a:spcBef>
              <a:buClr>
                <a:schemeClr val="accent2"/>
              </a:buClr>
            </a:pPr>
            <a:r>
              <a:rPr lang="en-US" dirty="0">
                <a:solidFill>
                  <a:schemeClr val="tx1"/>
                </a:solidFill>
                <a:latin typeface="+mn-lt"/>
              </a:rPr>
              <a:t>Optimum maintenance (sealed)</a:t>
            </a:r>
          </a:p>
        </p:txBody>
      </p:sp>
      <p:sp>
        <p:nvSpPr>
          <p:cNvPr id="330760" name="Rectangle 8"/>
          <p:cNvSpPr>
            <a:spLocks noChangeArrowheads="1"/>
          </p:cNvSpPr>
          <p:nvPr/>
        </p:nvSpPr>
        <p:spPr bwMode="auto">
          <a:xfrm>
            <a:off x="5000628" y="3857628"/>
            <a:ext cx="3784628" cy="677108"/>
          </a:xfrm>
          <a:prstGeom prst="rect">
            <a:avLst/>
          </a:prstGeom>
          <a:noFill/>
          <a:ln w="9525">
            <a:noFill/>
            <a:miter lim="800000"/>
            <a:headEnd/>
            <a:tailEnd/>
          </a:ln>
        </p:spPr>
        <p:txBody>
          <a:bodyPr wrap="square" lIns="0" tIns="0" rIns="0" bIns="0">
            <a:spAutoFit/>
          </a:bodyPr>
          <a:lstStyle/>
          <a:p>
            <a:pPr marL="190500" indent="-190500" algn="l">
              <a:spcBef>
                <a:spcPct val="20000"/>
              </a:spcBef>
              <a:buClr>
                <a:schemeClr val="accent2"/>
              </a:buClr>
              <a:buFontTx/>
              <a:buChar char="•"/>
            </a:pPr>
            <a:r>
              <a:rPr lang="en-US" dirty="0">
                <a:solidFill>
                  <a:schemeClr val="tx1"/>
                </a:solidFill>
                <a:latin typeface="+mn-lt"/>
              </a:rPr>
              <a:t>EIRR 20% - 40% at 500 </a:t>
            </a:r>
            <a:r>
              <a:rPr lang="en-US" dirty="0" err="1">
                <a:solidFill>
                  <a:schemeClr val="tx1"/>
                </a:solidFill>
                <a:latin typeface="+mn-lt"/>
              </a:rPr>
              <a:t>vpd</a:t>
            </a:r>
            <a:endParaRPr lang="en-US" dirty="0">
              <a:solidFill>
                <a:schemeClr val="tx1"/>
              </a:solidFill>
              <a:latin typeface="+mn-lt"/>
            </a:endParaRPr>
          </a:p>
          <a:p>
            <a:pPr marL="190500" indent="-190500" algn="l">
              <a:spcBef>
                <a:spcPct val="20000"/>
              </a:spcBef>
              <a:buClr>
                <a:schemeClr val="accent2"/>
              </a:buClr>
              <a:buFontTx/>
              <a:buChar char="•"/>
            </a:pPr>
            <a:r>
              <a:rPr lang="en-US" dirty="0">
                <a:solidFill>
                  <a:schemeClr val="tx1"/>
                </a:solidFill>
                <a:latin typeface="+mn-lt"/>
              </a:rPr>
              <a:t>EIRR 30% - 70% at 1,500 </a:t>
            </a:r>
            <a:r>
              <a:rPr lang="en-US" dirty="0" err="1">
                <a:solidFill>
                  <a:schemeClr val="tx1"/>
                </a:solidFill>
                <a:latin typeface="+mn-lt"/>
              </a:rPr>
              <a:t>vpd</a:t>
            </a:r>
            <a:endParaRPr lang="en-US" dirty="0">
              <a:solidFill>
                <a:schemeClr val="tx1"/>
              </a:solidFill>
              <a:latin typeface="+mn-lt"/>
            </a:endParaRPr>
          </a:p>
        </p:txBody>
      </p:sp>
      <p:sp>
        <p:nvSpPr>
          <p:cNvPr id="330761" name="Rectangle 9"/>
          <p:cNvSpPr>
            <a:spLocks noChangeArrowheads="1"/>
          </p:cNvSpPr>
          <p:nvPr/>
        </p:nvSpPr>
        <p:spPr bwMode="auto">
          <a:xfrm>
            <a:off x="468313" y="4797425"/>
            <a:ext cx="4175125" cy="609600"/>
          </a:xfrm>
          <a:prstGeom prst="rect">
            <a:avLst/>
          </a:prstGeom>
          <a:noFill/>
          <a:ln w="9525">
            <a:noFill/>
            <a:miter lim="800000"/>
            <a:headEnd/>
            <a:tailEnd/>
          </a:ln>
        </p:spPr>
        <p:txBody>
          <a:bodyPr lIns="0" tIns="0" rIns="0" bIns="0">
            <a:spAutoFit/>
          </a:bodyPr>
          <a:lstStyle/>
          <a:p>
            <a:pPr marL="190500" indent="-190500" algn="l">
              <a:spcBef>
                <a:spcPct val="20000"/>
              </a:spcBef>
              <a:buClr>
                <a:schemeClr val="accent2"/>
              </a:buClr>
            </a:pPr>
            <a:r>
              <a:rPr lang="en-US" dirty="0">
                <a:solidFill>
                  <a:schemeClr val="tx1"/>
                </a:solidFill>
                <a:latin typeface="+mn-lt"/>
              </a:rPr>
              <a:t>Province wide periodic maintenance and rehabilitation program</a:t>
            </a:r>
          </a:p>
        </p:txBody>
      </p:sp>
      <p:sp>
        <p:nvSpPr>
          <p:cNvPr id="330762" name="Rectangle 10"/>
          <p:cNvSpPr>
            <a:spLocks noChangeArrowheads="1"/>
          </p:cNvSpPr>
          <p:nvPr/>
        </p:nvSpPr>
        <p:spPr bwMode="auto">
          <a:xfrm>
            <a:off x="5000628" y="4857760"/>
            <a:ext cx="3068661" cy="307777"/>
          </a:xfrm>
          <a:prstGeom prst="rect">
            <a:avLst/>
          </a:prstGeom>
          <a:noFill/>
          <a:ln w="9525">
            <a:noFill/>
            <a:miter lim="800000"/>
            <a:headEnd/>
            <a:tailEnd/>
          </a:ln>
        </p:spPr>
        <p:txBody>
          <a:bodyPr wrap="square" lIns="0" tIns="0" rIns="0" bIns="0">
            <a:spAutoFit/>
          </a:bodyPr>
          <a:lstStyle/>
          <a:p>
            <a:pPr marL="190500" indent="-190500" algn="l">
              <a:spcBef>
                <a:spcPct val="20000"/>
              </a:spcBef>
              <a:buClr>
                <a:schemeClr val="accent2"/>
              </a:buClr>
              <a:buFontTx/>
              <a:buChar char="•"/>
            </a:pPr>
            <a:r>
              <a:rPr lang="en-US" dirty="0">
                <a:solidFill>
                  <a:schemeClr val="tx1"/>
                </a:solidFill>
                <a:latin typeface="+mn-lt"/>
              </a:rPr>
              <a:t>EIRR &gt; 40%</a:t>
            </a:r>
          </a:p>
        </p:txBody>
      </p:sp>
      <p:sp>
        <p:nvSpPr>
          <p:cNvPr id="330763" name="Rectangle 11"/>
          <p:cNvSpPr>
            <a:spLocks noChangeArrowheads="1"/>
          </p:cNvSpPr>
          <p:nvPr/>
        </p:nvSpPr>
        <p:spPr bwMode="auto">
          <a:xfrm>
            <a:off x="395288" y="5661025"/>
            <a:ext cx="4175125" cy="304800"/>
          </a:xfrm>
          <a:prstGeom prst="rect">
            <a:avLst/>
          </a:prstGeom>
          <a:noFill/>
          <a:ln w="9525">
            <a:noFill/>
            <a:miter lim="800000"/>
            <a:headEnd/>
            <a:tailEnd/>
          </a:ln>
        </p:spPr>
        <p:txBody>
          <a:bodyPr lIns="0" tIns="0" rIns="0" bIns="0">
            <a:spAutoFit/>
          </a:bodyPr>
          <a:lstStyle/>
          <a:p>
            <a:pPr marL="190500" indent="-190500" algn="l">
              <a:spcBef>
                <a:spcPct val="20000"/>
              </a:spcBef>
              <a:buClr>
                <a:schemeClr val="accent2"/>
              </a:buClr>
            </a:pPr>
            <a:r>
              <a:rPr lang="en-US" dirty="0">
                <a:solidFill>
                  <a:schemeClr val="tx1"/>
                </a:solidFill>
                <a:latin typeface="+mn-lt"/>
              </a:rPr>
              <a:t>Economic warrants for upgrading</a:t>
            </a:r>
          </a:p>
        </p:txBody>
      </p:sp>
      <p:sp>
        <p:nvSpPr>
          <p:cNvPr id="330764" name="Rectangle 12"/>
          <p:cNvSpPr>
            <a:spLocks noChangeArrowheads="1"/>
          </p:cNvSpPr>
          <p:nvPr/>
        </p:nvSpPr>
        <p:spPr bwMode="auto">
          <a:xfrm>
            <a:off x="5072066" y="5572140"/>
            <a:ext cx="4211637" cy="304800"/>
          </a:xfrm>
          <a:prstGeom prst="rect">
            <a:avLst/>
          </a:prstGeom>
          <a:noFill/>
          <a:ln w="9525">
            <a:noFill/>
            <a:miter lim="800000"/>
            <a:headEnd/>
            <a:tailEnd/>
          </a:ln>
        </p:spPr>
        <p:txBody>
          <a:bodyPr lIns="0" tIns="0" rIns="0" bIns="0">
            <a:spAutoFit/>
          </a:bodyPr>
          <a:lstStyle/>
          <a:p>
            <a:pPr marL="190500" indent="-190500" algn="l">
              <a:spcBef>
                <a:spcPct val="20000"/>
              </a:spcBef>
              <a:buClr>
                <a:schemeClr val="accent2"/>
              </a:buClr>
              <a:buFontTx/>
              <a:buChar char="•"/>
            </a:pPr>
            <a:r>
              <a:rPr lang="en-US" dirty="0">
                <a:solidFill>
                  <a:schemeClr val="tx1"/>
                </a:solidFill>
                <a:latin typeface="+mn-lt"/>
              </a:rPr>
              <a:t>from 50 – 100 </a:t>
            </a:r>
            <a:r>
              <a:rPr lang="en-US" dirty="0" err="1">
                <a:solidFill>
                  <a:schemeClr val="tx1"/>
                </a:solidFill>
                <a:latin typeface="+mn-lt"/>
              </a:rPr>
              <a:t>vpd</a:t>
            </a:r>
            <a:r>
              <a:rPr lang="en-US" dirty="0">
                <a:solidFill>
                  <a:schemeClr val="tx1"/>
                </a:solidFill>
                <a:latin typeface="+mn-lt"/>
              </a:rPr>
              <a:t> and above</a:t>
            </a:r>
          </a:p>
        </p:txBody>
      </p:sp>
      <p:sp>
        <p:nvSpPr>
          <p:cNvPr id="330765" name="Text Box 13"/>
          <p:cNvSpPr txBox="1">
            <a:spLocks noChangeArrowheads="1"/>
          </p:cNvSpPr>
          <p:nvPr/>
        </p:nvSpPr>
        <p:spPr bwMode="auto">
          <a:xfrm>
            <a:off x="395288" y="1216025"/>
            <a:ext cx="8208962" cy="457200"/>
          </a:xfrm>
          <a:prstGeom prst="rect">
            <a:avLst/>
          </a:prstGeom>
          <a:noFill/>
          <a:ln w="9525">
            <a:noFill/>
            <a:miter lim="800000"/>
            <a:headEnd/>
            <a:tailEnd/>
          </a:ln>
          <a:effectLst/>
        </p:spPr>
        <p:txBody>
          <a:bodyPr>
            <a:spAutoFit/>
          </a:bodyPr>
          <a:lstStyle/>
          <a:p>
            <a:r>
              <a:rPr lang="en-US" b="1" u="sng" dirty="0"/>
              <a:t>Measures</a:t>
            </a:r>
            <a:r>
              <a:rPr lang="en-US" b="1" dirty="0"/>
              <a:t>				</a:t>
            </a:r>
            <a:r>
              <a:rPr lang="en-US" b="1" u="sng" dirty="0"/>
              <a:t>Typical Benefits</a:t>
            </a:r>
          </a:p>
        </p:txBody>
      </p:sp>
      <p:sp>
        <p:nvSpPr>
          <p:cNvPr id="15" name="TextBox 14"/>
          <p:cNvSpPr txBox="1"/>
          <p:nvPr/>
        </p:nvSpPr>
        <p:spPr>
          <a:xfrm>
            <a:off x="1000100" y="6072206"/>
            <a:ext cx="2517036" cy="246221"/>
          </a:xfrm>
          <a:prstGeom prst="rect">
            <a:avLst/>
          </a:prstGeom>
          <a:noFill/>
        </p:spPr>
        <p:txBody>
          <a:bodyPr wrap="none" rtlCol="0">
            <a:spAutoFit/>
          </a:bodyPr>
          <a:lstStyle/>
          <a:p>
            <a:r>
              <a:rPr lang="en-US" sz="1000" dirty="0" smtClean="0"/>
              <a:t>EIRR – Economic Internal Rate of Return</a:t>
            </a:r>
            <a:endParaRPr lang="en-US" sz="1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0755">
                                            <p:txEl>
                                              <p:pRg st="0" end="0"/>
                                            </p:txEl>
                                          </p:spTgt>
                                        </p:tgtEl>
                                        <p:attrNameLst>
                                          <p:attrName>style.visibility</p:attrName>
                                        </p:attrNameLst>
                                      </p:cBhvr>
                                      <p:to>
                                        <p:strVal val="visible"/>
                                      </p:to>
                                    </p:set>
                                    <p:anim calcmode="lin" valueType="num">
                                      <p:cBhvr additive="base">
                                        <p:cTn id="7" dur="500" fill="hold"/>
                                        <p:tgtEl>
                                          <p:spTgt spid="3307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075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30756">
                                            <p:txEl>
                                              <p:pRg st="0" end="0"/>
                                            </p:txEl>
                                          </p:spTgt>
                                        </p:tgtEl>
                                        <p:attrNameLst>
                                          <p:attrName>style.visibility</p:attrName>
                                        </p:attrNameLst>
                                      </p:cBhvr>
                                      <p:to>
                                        <p:strVal val="visible"/>
                                      </p:to>
                                    </p:set>
                                    <p:anim calcmode="lin" valueType="num">
                                      <p:cBhvr additive="base">
                                        <p:cTn id="11" dur="500" fill="hold"/>
                                        <p:tgtEl>
                                          <p:spTgt spid="33075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30756">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0756">
                                            <p:txEl>
                                              <p:pRg st="1" end="1"/>
                                            </p:txEl>
                                          </p:spTgt>
                                        </p:tgtEl>
                                        <p:attrNameLst>
                                          <p:attrName>style.visibility</p:attrName>
                                        </p:attrNameLst>
                                      </p:cBhvr>
                                      <p:to>
                                        <p:strVal val="visible"/>
                                      </p:to>
                                    </p:set>
                                    <p:anim calcmode="lin" valueType="num">
                                      <p:cBhvr additive="base">
                                        <p:cTn id="15" dur="500" fill="hold"/>
                                        <p:tgtEl>
                                          <p:spTgt spid="330756">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30756">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30757"/>
                                        </p:tgtEl>
                                        <p:attrNameLst>
                                          <p:attrName>style.visibility</p:attrName>
                                        </p:attrNameLst>
                                      </p:cBhvr>
                                      <p:to>
                                        <p:strVal val="visible"/>
                                      </p:to>
                                    </p:set>
                                    <p:anim calcmode="lin" valueType="num">
                                      <p:cBhvr additive="base">
                                        <p:cTn id="19" dur="500" fill="hold"/>
                                        <p:tgtEl>
                                          <p:spTgt spid="330757"/>
                                        </p:tgtEl>
                                        <p:attrNameLst>
                                          <p:attrName>ppt_x</p:attrName>
                                        </p:attrNameLst>
                                      </p:cBhvr>
                                      <p:tavLst>
                                        <p:tav tm="0">
                                          <p:val>
                                            <p:strVal val="#ppt_x"/>
                                          </p:val>
                                        </p:tav>
                                        <p:tav tm="100000">
                                          <p:val>
                                            <p:strVal val="#ppt_x"/>
                                          </p:val>
                                        </p:tav>
                                      </p:tavLst>
                                    </p:anim>
                                    <p:anim calcmode="lin" valueType="num">
                                      <p:cBhvr additive="base">
                                        <p:cTn id="20" dur="500" fill="hold"/>
                                        <p:tgtEl>
                                          <p:spTgt spid="33075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30758"/>
                                        </p:tgtEl>
                                        <p:attrNameLst>
                                          <p:attrName>style.visibility</p:attrName>
                                        </p:attrNameLst>
                                      </p:cBhvr>
                                      <p:to>
                                        <p:strVal val="visible"/>
                                      </p:to>
                                    </p:set>
                                    <p:anim calcmode="lin" valueType="num">
                                      <p:cBhvr additive="base">
                                        <p:cTn id="23" dur="500" fill="hold"/>
                                        <p:tgtEl>
                                          <p:spTgt spid="330758"/>
                                        </p:tgtEl>
                                        <p:attrNameLst>
                                          <p:attrName>ppt_x</p:attrName>
                                        </p:attrNameLst>
                                      </p:cBhvr>
                                      <p:tavLst>
                                        <p:tav tm="0">
                                          <p:val>
                                            <p:strVal val="#ppt_x"/>
                                          </p:val>
                                        </p:tav>
                                        <p:tav tm="100000">
                                          <p:val>
                                            <p:strVal val="#ppt_x"/>
                                          </p:val>
                                        </p:tav>
                                      </p:tavLst>
                                    </p:anim>
                                    <p:anim calcmode="lin" valueType="num">
                                      <p:cBhvr additive="base">
                                        <p:cTn id="24" dur="500" fill="hold"/>
                                        <p:tgtEl>
                                          <p:spTgt spid="33075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30759"/>
                                        </p:tgtEl>
                                        <p:attrNameLst>
                                          <p:attrName>style.visibility</p:attrName>
                                        </p:attrNameLst>
                                      </p:cBhvr>
                                      <p:to>
                                        <p:strVal val="visible"/>
                                      </p:to>
                                    </p:set>
                                    <p:anim calcmode="lin" valueType="num">
                                      <p:cBhvr additive="base">
                                        <p:cTn id="27" dur="500" fill="hold"/>
                                        <p:tgtEl>
                                          <p:spTgt spid="330759"/>
                                        </p:tgtEl>
                                        <p:attrNameLst>
                                          <p:attrName>ppt_x</p:attrName>
                                        </p:attrNameLst>
                                      </p:cBhvr>
                                      <p:tavLst>
                                        <p:tav tm="0">
                                          <p:val>
                                            <p:strVal val="#ppt_x"/>
                                          </p:val>
                                        </p:tav>
                                        <p:tav tm="100000">
                                          <p:val>
                                            <p:strVal val="#ppt_x"/>
                                          </p:val>
                                        </p:tav>
                                      </p:tavLst>
                                    </p:anim>
                                    <p:anim calcmode="lin" valueType="num">
                                      <p:cBhvr additive="base">
                                        <p:cTn id="28" dur="500" fill="hold"/>
                                        <p:tgtEl>
                                          <p:spTgt spid="33075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30760"/>
                                        </p:tgtEl>
                                        <p:attrNameLst>
                                          <p:attrName>style.visibility</p:attrName>
                                        </p:attrNameLst>
                                      </p:cBhvr>
                                      <p:to>
                                        <p:strVal val="visible"/>
                                      </p:to>
                                    </p:set>
                                    <p:anim calcmode="lin" valueType="num">
                                      <p:cBhvr additive="base">
                                        <p:cTn id="31" dur="500" fill="hold"/>
                                        <p:tgtEl>
                                          <p:spTgt spid="330760"/>
                                        </p:tgtEl>
                                        <p:attrNameLst>
                                          <p:attrName>ppt_x</p:attrName>
                                        </p:attrNameLst>
                                      </p:cBhvr>
                                      <p:tavLst>
                                        <p:tav tm="0">
                                          <p:val>
                                            <p:strVal val="#ppt_x"/>
                                          </p:val>
                                        </p:tav>
                                        <p:tav tm="100000">
                                          <p:val>
                                            <p:strVal val="#ppt_x"/>
                                          </p:val>
                                        </p:tav>
                                      </p:tavLst>
                                    </p:anim>
                                    <p:anim calcmode="lin" valueType="num">
                                      <p:cBhvr additive="base">
                                        <p:cTn id="32" dur="500" fill="hold"/>
                                        <p:tgtEl>
                                          <p:spTgt spid="33076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30761"/>
                                        </p:tgtEl>
                                        <p:attrNameLst>
                                          <p:attrName>style.visibility</p:attrName>
                                        </p:attrNameLst>
                                      </p:cBhvr>
                                      <p:to>
                                        <p:strVal val="visible"/>
                                      </p:to>
                                    </p:set>
                                    <p:anim calcmode="lin" valueType="num">
                                      <p:cBhvr additive="base">
                                        <p:cTn id="35" dur="500" fill="hold"/>
                                        <p:tgtEl>
                                          <p:spTgt spid="330761"/>
                                        </p:tgtEl>
                                        <p:attrNameLst>
                                          <p:attrName>ppt_x</p:attrName>
                                        </p:attrNameLst>
                                      </p:cBhvr>
                                      <p:tavLst>
                                        <p:tav tm="0">
                                          <p:val>
                                            <p:strVal val="#ppt_x"/>
                                          </p:val>
                                        </p:tav>
                                        <p:tav tm="100000">
                                          <p:val>
                                            <p:strVal val="#ppt_x"/>
                                          </p:val>
                                        </p:tav>
                                      </p:tavLst>
                                    </p:anim>
                                    <p:anim calcmode="lin" valueType="num">
                                      <p:cBhvr additive="base">
                                        <p:cTn id="36" dur="500" fill="hold"/>
                                        <p:tgtEl>
                                          <p:spTgt spid="33076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30762"/>
                                        </p:tgtEl>
                                        <p:attrNameLst>
                                          <p:attrName>style.visibility</p:attrName>
                                        </p:attrNameLst>
                                      </p:cBhvr>
                                      <p:to>
                                        <p:strVal val="visible"/>
                                      </p:to>
                                    </p:set>
                                    <p:anim calcmode="lin" valueType="num">
                                      <p:cBhvr additive="base">
                                        <p:cTn id="39" dur="500" fill="hold"/>
                                        <p:tgtEl>
                                          <p:spTgt spid="330762"/>
                                        </p:tgtEl>
                                        <p:attrNameLst>
                                          <p:attrName>ppt_x</p:attrName>
                                        </p:attrNameLst>
                                      </p:cBhvr>
                                      <p:tavLst>
                                        <p:tav tm="0">
                                          <p:val>
                                            <p:strVal val="#ppt_x"/>
                                          </p:val>
                                        </p:tav>
                                        <p:tav tm="100000">
                                          <p:val>
                                            <p:strVal val="#ppt_x"/>
                                          </p:val>
                                        </p:tav>
                                      </p:tavLst>
                                    </p:anim>
                                    <p:anim calcmode="lin" valueType="num">
                                      <p:cBhvr additive="base">
                                        <p:cTn id="40" dur="500" fill="hold"/>
                                        <p:tgtEl>
                                          <p:spTgt spid="33076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30763"/>
                                        </p:tgtEl>
                                        <p:attrNameLst>
                                          <p:attrName>style.visibility</p:attrName>
                                        </p:attrNameLst>
                                      </p:cBhvr>
                                      <p:to>
                                        <p:strVal val="visible"/>
                                      </p:to>
                                    </p:set>
                                    <p:anim calcmode="lin" valueType="num">
                                      <p:cBhvr additive="base">
                                        <p:cTn id="43" dur="500" fill="hold"/>
                                        <p:tgtEl>
                                          <p:spTgt spid="330763"/>
                                        </p:tgtEl>
                                        <p:attrNameLst>
                                          <p:attrName>ppt_x</p:attrName>
                                        </p:attrNameLst>
                                      </p:cBhvr>
                                      <p:tavLst>
                                        <p:tav tm="0">
                                          <p:val>
                                            <p:strVal val="#ppt_x"/>
                                          </p:val>
                                        </p:tav>
                                        <p:tav tm="100000">
                                          <p:val>
                                            <p:strVal val="#ppt_x"/>
                                          </p:val>
                                        </p:tav>
                                      </p:tavLst>
                                    </p:anim>
                                    <p:anim calcmode="lin" valueType="num">
                                      <p:cBhvr additive="base">
                                        <p:cTn id="44" dur="500" fill="hold"/>
                                        <p:tgtEl>
                                          <p:spTgt spid="33076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30764"/>
                                        </p:tgtEl>
                                        <p:attrNameLst>
                                          <p:attrName>style.visibility</p:attrName>
                                        </p:attrNameLst>
                                      </p:cBhvr>
                                      <p:to>
                                        <p:strVal val="visible"/>
                                      </p:to>
                                    </p:set>
                                    <p:anim calcmode="lin" valueType="num">
                                      <p:cBhvr additive="base">
                                        <p:cTn id="47" dur="500" fill="hold"/>
                                        <p:tgtEl>
                                          <p:spTgt spid="330764"/>
                                        </p:tgtEl>
                                        <p:attrNameLst>
                                          <p:attrName>ppt_x</p:attrName>
                                        </p:attrNameLst>
                                      </p:cBhvr>
                                      <p:tavLst>
                                        <p:tav tm="0">
                                          <p:val>
                                            <p:strVal val="#ppt_x"/>
                                          </p:val>
                                        </p:tav>
                                        <p:tav tm="100000">
                                          <p:val>
                                            <p:strVal val="#ppt_x"/>
                                          </p:val>
                                        </p:tav>
                                      </p:tavLst>
                                    </p:anim>
                                    <p:anim calcmode="lin" valueType="num">
                                      <p:cBhvr additive="base">
                                        <p:cTn id="48" dur="500" fill="hold"/>
                                        <p:tgtEl>
                                          <p:spTgt spid="3307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55" grpId="0" build="p"/>
      <p:bldP spid="330756" grpId="0" build="p"/>
      <p:bldP spid="330757" grpId="0"/>
      <p:bldP spid="330758" grpId="0"/>
      <p:bldP spid="330759" grpId="0"/>
      <p:bldP spid="330760" grpId="0"/>
      <p:bldP spid="330761" grpId="0"/>
      <p:bldP spid="330762" grpId="0"/>
      <p:bldP spid="330763" grpId="0"/>
      <p:bldP spid="33076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smtClean="0"/>
              <a:t>Practices: What should be done?</a:t>
            </a:r>
            <a:endParaRPr lang="en-AU" dirty="0"/>
          </a:p>
        </p:txBody>
      </p:sp>
      <p:sp>
        <p:nvSpPr>
          <p:cNvPr id="6" name="Content Placeholder 5"/>
          <p:cNvSpPr>
            <a:spLocks noGrp="1"/>
          </p:cNvSpPr>
          <p:nvPr>
            <p:ph sz="half" idx="2"/>
          </p:nvPr>
        </p:nvSpPr>
        <p:spPr>
          <a:xfrm>
            <a:off x="428596" y="1571612"/>
            <a:ext cx="4040188" cy="3951288"/>
          </a:xfrm>
        </p:spPr>
        <p:txBody>
          <a:bodyPr/>
          <a:lstStyle/>
          <a:p>
            <a:pPr marL="342900" lvl="0" indent="-342900" eaLnBrk="1" hangingPunct="1">
              <a:lnSpc>
                <a:spcPct val="90000"/>
              </a:lnSpc>
              <a:buClrTx/>
              <a:buFont typeface="Arial" charset="0"/>
              <a:buChar char="•"/>
              <a:defRPr/>
            </a:pPr>
            <a:r>
              <a:rPr lang="en-US" sz="2000" kern="1200" dirty="0" smtClean="0"/>
              <a:t>Needs’ analysis</a:t>
            </a:r>
          </a:p>
          <a:p>
            <a:pPr marL="342900" lvl="0" indent="-342900" eaLnBrk="1" hangingPunct="1">
              <a:lnSpc>
                <a:spcPct val="90000"/>
              </a:lnSpc>
              <a:buClrTx/>
              <a:buFont typeface="Arial" charset="0"/>
              <a:buChar char="•"/>
              <a:defRPr/>
            </a:pPr>
            <a:endParaRPr lang="en-US" sz="2000" kern="1200" dirty="0" smtClean="0"/>
          </a:p>
          <a:p>
            <a:pPr marL="342900" lvl="0" indent="-342900" eaLnBrk="1" hangingPunct="1">
              <a:lnSpc>
                <a:spcPct val="90000"/>
              </a:lnSpc>
              <a:buClrTx/>
              <a:buFont typeface="Arial" charset="0"/>
              <a:buChar char="•"/>
              <a:defRPr/>
            </a:pPr>
            <a:r>
              <a:rPr lang="en-US" sz="2000" kern="1200" dirty="0" smtClean="0"/>
              <a:t>Identification of risks</a:t>
            </a:r>
          </a:p>
          <a:p>
            <a:pPr marL="742950" lvl="1" eaLnBrk="1" hangingPunct="1">
              <a:lnSpc>
                <a:spcPct val="90000"/>
              </a:lnSpc>
              <a:buFont typeface="Arial" charset="0"/>
              <a:buChar char="–"/>
              <a:defRPr/>
            </a:pPr>
            <a:r>
              <a:rPr lang="en-US" sz="1800" kern="1200" dirty="0" smtClean="0"/>
              <a:t>financial risks</a:t>
            </a:r>
          </a:p>
          <a:p>
            <a:pPr marL="742950" lvl="1" eaLnBrk="1" hangingPunct="1">
              <a:lnSpc>
                <a:spcPct val="90000"/>
              </a:lnSpc>
              <a:buFont typeface="Arial" charset="0"/>
              <a:buChar char="–"/>
              <a:defRPr/>
            </a:pPr>
            <a:r>
              <a:rPr lang="en-US" sz="1800" kern="1200" dirty="0" smtClean="0"/>
              <a:t>operational risks</a:t>
            </a:r>
          </a:p>
          <a:p>
            <a:pPr marL="342900" lvl="0" indent="-342900" eaLnBrk="1" hangingPunct="1">
              <a:lnSpc>
                <a:spcPct val="90000"/>
              </a:lnSpc>
              <a:buClrTx/>
              <a:buFont typeface="Arial" charset="0"/>
              <a:buChar char="•"/>
              <a:defRPr/>
            </a:pPr>
            <a:endParaRPr lang="en-US" sz="2000" kern="1200" dirty="0" smtClean="0"/>
          </a:p>
          <a:p>
            <a:pPr marL="342900" lvl="0" indent="-342900" eaLnBrk="1" hangingPunct="1">
              <a:lnSpc>
                <a:spcPct val="90000"/>
              </a:lnSpc>
              <a:buClrTx/>
              <a:buFont typeface="Arial" charset="0"/>
              <a:buChar char="•"/>
              <a:defRPr/>
            </a:pPr>
            <a:r>
              <a:rPr lang="en-US" sz="2000" kern="1200" dirty="0" err="1" smtClean="0"/>
              <a:t>Prioritisation</a:t>
            </a:r>
            <a:endParaRPr lang="en-US" sz="2000" kern="1200" dirty="0" smtClean="0"/>
          </a:p>
          <a:p>
            <a:pPr marL="742950" lvl="1" eaLnBrk="1" hangingPunct="1">
              <a:lnSpc>
                <a:spcPct val="90000"/>
              </a:lnSpc>
              <a:buFont typeface="Arial" charset="0"/>
              <a:buChar char="–"/>
              <a:defRPr/>
            </a:pPr>
            <a:r>
              <a:rPr lang="en-US" sz="1800" kern="1200" dirty="0" smtClean="0"/>
              <a:t>‘Must do’</a:t>
            </a:r>
          </a:p>
          <a:p>
            <a:pPr marL="742950" lvl="1" eaLnBrk="1" hangingPunct="1">
              <a:lnSpc>
                <a:spcPct val="90000"/>
              </a:lnSpc>
              <a:buFont typeface="Arial" charset="0"/>
              <a:buChar char="–"/>
              <a:defRPr/>
            </a:pPr>
            <a:r>
              <a:rPr lang="en-US" sz="1800" kern="1200" dirty="0" smtClean="0"/>
              <a:t>‘Should do’</a:t>
            </a:r>
          </a:p>
          <a:p>
            <a:pPr marL="742950" lvl="1" eaLnBrk="1" hangingPunct="1">
              <a:lnSpc>
                <a:spcPct val="90000"/>
              </a:lnSpc>
              <a:buFont typeface="Arial" charset="0"/>
              <a:buChar char="–"/>
              <a:defRPr/>
            </a:pPr>
            <a:r>
              <a:rPr lang="en-US" sz="1800" kern="1200" dirty="0" smtClean="0"/>
              <a:t>‘Could do’</a:t>
            </a:r>
          </a:p>
          <a:p>
            <a:pPr marL="342900" lvl="0" indent="-342900" eaLnBrk="1" hangingPunct="1">
              <a:lnSpc>
                <a:spcPct val="90000"/>
              </a:lnSpc>
              <a:buClrTx/>
              <a:buFont typeface="Arial" charset="0"/>
              <a:buChar char="•"/>
              <a:defRPr/>
            </a:pPr>
            <a:endParaRPr lang="en-US" sz="2000" kern="1200" dirty="0" smtClean="0"/>
          </a:p>
          <a:p>
            <a:pPr marL="342900" lvl="0" indent="-342900" eaLnBrk="1" hangingPunct="1">
              <a:lnSpc>
                <a:spcPct val="90000"/>
              </a:lnSpc>
              <a:buClrTx/>
              <a:buFont typeface="Arial" charset="0"/>
              <a:buChar char="•"/>
              <a:defRPr/>
            </a:pPr>
            <a:r>
              <a:rPr lang="en-US" sz="2000" kern="1200" dirty="0" smtClean="0"/>
              <a:t>Detailed treatment selection and design</a:t>
            </a:r>
          </a:p>
          <a:p>
            <a:endParaRPr lang="en-US" dirty="0"/>
          </a:p>
        </p:txBody>
      </p:sp>
      <p:pic>
        <p:nvPicPr>
          <p:cNvPr id="13" name="Picture 8" descr="IMG_3314"/>
          <p:cNvPicPr>
            <a:picLocks noChangeAspect="1" noChangeArrowheads="1"/>
          </p:cNvPicPr>
          <p:nvPr/>
        </p:nvPicPr>
        <p:blipFill>
          <a:blip r:embed="rId2" cstate="print"/>
          <a:srcRect/>
          <a:stretch>
            <a:fillRect/>
          </a:stretch>
        </p:blipFill>
        <p:spPr bwMode="auto">
          <a:xfrm>
            <a:off x="4859338" y="1196975"/>
            <a:ext cx="3349625" cy="2513013"/>
          </a:xfrm>
          <a:prstGeom prst="rect">
            <a:avLst/>
          </a:prstGeom>
          <a:noFill/>
        </p:spPr>
      </p:pic>
      <p:pic>
        <p:nvPicPr>
          <p:cNvPr id="14" name="Picture 9" descr="IMG_3305"/>
          <p:cNvPicPr>
            <a:picLocks noChangeAspect="1" noChangeArrowheads="1"/>
          </p:cNvPicPr>
          <p:nvPr/>
        </p:nvPicPr>
        <p:blipFill>
          <a:blip r:embed="rId3" cstate="print"/>
          <a:srcRect/>
          <a:stretch>
            <a:fillRect/>
          </a:stretch>
        </p:blipFill>
        <p:spPr bwMode="auto">
          <a:xfrm>
            <a:off x="4857752" y="3786190"/>
            <a:ext cx="3382963" cy="253682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5"/>
          <p:cNvSpPr>
            <a:spLocks noGrp="1"/>
          </p:cNvSpPr>
          <p:nvPr>
            <p:ph type="ftr" sz="quarter" idx="11"/>
          </p:nvPr>
        </p:nvSpPr>
        <p:spPr/>
        <p:txBody>
          <a:bodyPr/>
          <a:lstStyle/>
          <a:p>
            <a:r>
              <a:rPr lang="en-US"/>
              <a:t>www.arrb.com.au	Advancing safety and efficiency in transport through knowledge</a:t>
            </a:r>
          </a:p>
        </p:txBody>
      </p:sp>
      <p:sp>
        <p:nvSpPr>
          <p:cNvPr id="6" name="Slide Number Placeholder 6"/>
          <p:cNvSpPr>
            <a:spLocks noGrp="1"/>
          </p:cNvSpPr>
          <p:nvPr>
            <p:ph type="sldNum" sz="quarter" idx="12"/>
          </p:nvPr>
        </p:nvSpPr>
        <p:spPr/>
        <p:txBody>
          <a:bodyPr/>
          <a:lstStyle/>
          <a:p>
            <a:fld id="{15F87FE1-1CCB-4CF2-9E3A-4A2CB554CE0F}" type="slidenum">
              <a:rPr lang="en-US"/>
              <a:pPr/>
              <a:t>18</a:t>
            </a:fld>
            <a:endParaRPr lang="en-US"/>
          </a:p>
        </p:txBody>
      </p:sp>
      <p:sp>
        <p:nvSpPr>
          <p:cNvPr id="34820" name="Rectangle 4"/>
          <p:cNvSpPr>
            <a:spLocks noGrp="1" noChangeArrowheads="1"/>
          </p:cNvSpPr>
          <p:nvPr>
            <p:ph type="title"/>
          </p:nvPr>
        </p:nvSpPr>
        <p:spPr/>
        <p:txBody>
          <a:bodyPr/>
          <a:lstStyle/>
          <a:p>
            <a:r>
              <a:rPr lang="en-US" dirty="0" smtClean="0"/>
              <a:t>Bangladesh: Review Highlights </a:t>
            </a:r>
            <a:r>
              <a:rPr lang="en-US" dirty="0"/>
              <a:t>1</a:t>
            </a:r>
          </a:p>
        </p:txBody>
      </p:sp>
      <p:sp>
        <p:nvSpPr>
          <p:cNvPr id="34821" name="Rectangle 5"/>
          <p:cNvSpPr>
            <a:spLocks noGrp="1" noChangeArrowheads="1"/>
          </p:cNvSpPr>
          <p:nvPr>
            <p:ph type="body" sz="half" idx="1"/>
          </p:nvPr>
        </p:nvSpPr>
        <p:spPr>
          <a:xfrm>
            <a:off x="685800" y="1412875"/>
            <a:ext cx="3810000" cy="4464050"/>
          </a:xfrm>
        </p:spPr>
        <p:txBody>
          <a:bodyPr/>
          <a:lstStyle/>
          <a:p>
            <a:pPr>
              <a:lnSpc>
                <a:spcPct val="80000"/>
              </a:lnSpc>
            </a:pPr>
            <a:r>
              <a:rPr lang="en-US" sz="1800" dirty="0"/>
              <a:t>DATA</a:t>
            </a:r>
          </a:p>
          <a:p>
            <a:pPr lvl="1">
              <a:lnSpc>
                <a:spcPct val="80000"/>
              </a:lnSpc>
            </a:pPr>
            <a:r>
              <a:rPr lang="en-US" sz="1600" dirty="0"/>
              <a:t>Works </a:t>
            </a:r>
            <a:r>
              <a:rPr lang="en-US" sz="1600" dirty="0" smtClean="0"/>
              <a:t>history &amp; quantities</a:t>
            </a:r>
            <a:endParaRPr lang="en-US" sz="1600" dirty="0"/>
          </a:p>
          <a:p>
            <a:pPr lvl="1">
              <a:lnSpc>
                <a:spcPct val="80000"/>
              </a:lnSpc>
            </a:pPr>
            <a:r>
              <a:rPr lang="en-US" sz="1600" dirty="0"/>
              <a:t>Loss of pavement/surfacing</a:t>
            </a:r>
          </a:p>
          <a:p>
            <a:pPr lvl="1">
              <a:lnSpc>
                <a:spcPct val="80000"/>
              </a:lnSpc>
            </a:pPr>
            <a:r>
              <a:rPr lang="en-US" sz="1600" dirty="0"/>
              <a:t>Road </a:t>
            </a:r>
            <a:r>
              <a:rPr lang="en-US" sz="1600" dirty="0" smtClean="0"/>
              <a:t>width &amp; use </a:t>
            </a:r>
            <a:r>
              <a:rPr lang="en-US" sz="1600" dirty="0"/>
              <a:t>of </a:t>
            </a:r>
            <a:r>
              <a:rPr lang="en-US" sz="1600" dirty="0" smtClean="0"/>
              <a:t>video</a:t>
            </a:r>
            <a:endParaRPr lang="en-US" sz="1800" dirty="0"/>
          </a:p>
          <a:p>
            <a:pPr lvl="1">
              <a:lnSpc>
                <a:spcPct val="80000"/>
              </a:lnSpc>
            </a:pPr>
            <a:r>
              <a:rPr lang="en-US" sz="1600" dirty="0" smtClean="0"/>
              <a:t>Extreme conditions</a:t>
            </a:r>
            <a:endParaRPr lang="en-US" sz="1600" dirty="0"/>
          </a:p>
          <a:p>
            <a:pPr lvl="1">
              <a:lnSpc>
                <a:spcPct val="80000"/>
              </a:lnSpc>
            </a:pPr>
            <a:r>
              <a:rPr lang="en-US" sz="1600" dirty="0" smtClean="0"/>
              <a:t>Special </a:t>
            </a:r>
            <a:r>
              <a:rPr lang="en-US" sz="1600" dirty="0"/>
              <a:t>features, </a:t>
            </a:r>
            <a:r>
              <a:rPr lang="en-US" sz="1600" dirty="0" err="1"/>
              <a:t>eg</a:t>
            </a:r>
            <a:r>
              <a:rPr lang="en-US" sz="1600" dirty="0"/>
              <a:t> Villages, etc</a:t>
            </a:r>
          </a:p>
          <a:p>
            <a:r>
              <a:rPr lang="en-US" sz="1800" dirty="0" smtClean="0"/>
              <a:t>WORKS STANDARDS</a:t>
            </a:r>
          </a:p>
          <a:p>
            <a:pPr lvl="1"/>
            <a:r>
              <a:rPr lang="en-US" sz="1600" dirty="0" smtClean="0"/>
              <a:t>Low AADT (&lt; 100) and High AADT (&gt; 10,000)</a:t>
            </a:r>
          </a:p>
          <a:p>
            <a:pPr lvl="1"/>
            <a:r>
              <a:rPr lang="en-US" sz="1600" dirty="0" smtClean="0"/>
              <a:t>Vehicle types</a:t>
            </a:r>
          </a:p>
          <a:p>
            <a:pPr lvl="1"/>
            <a:r>
              <a:rPr lang="en-US" sz="1600" dirty="0" smtClean="0"/>
              <a:t>Solutions in towns &amp; villages</a:t>
            </a:r>
          </a:p>
          <a:p>
            <a:r>
              <a:rPr lang="en-US" sz="1800" dirty="0" smtClean="0"/>
              <a:t>TOOL CALIBRATION</a:t>
            </a:r>
          </a:p>
          <a:p>
            <a:pPr lvl="1"/>
            <a:r>
              <a:rPr lang="en-US" sz="1600" dirty="0" smtClean="0"/>
              <a:t>Reasonable</a:t>
            </a:r>
          </a:p>
          <a:p>
            <a:pPr>
              <a:lnSpc>
                <a:spcPct val="80000"/>
              </a:lnSpc>
            </a:pPr>
            <a:endParaRPr lang="en-US" sz="1800" dirty="0"/>
          </a:p>
        </p:txBody>
      </p:sp>
      <p:pic>
        <p:nvPicPr>
          <p:cNvPr id="7" name="Picture 7" descr="IMG_3307"/>
          <p:cNvPicPr>
            <a:picLocks noChangeAspect="1" noChangeArrowheads="1"/>
          </p:cNvPicPr>
          <p:nvPr/>
        </p:nvPicPr>
        <p:blipFill>
          <a:blip r:embed="rId2" cstate="print"/>
          <a:srcRect/>
          <a:stretch>
            <a:fillRect/>
          </a:stretch>
        </p:blipFill>
        <p:spPr bwMode="auto">
          <a:xfrm>
            <a:off x="5143504" y="1285860"/>
            <a:ext cx="3314700" cy="2486025"/>
          </a:xfrm>
          <a:prstGeom prst="rect">
            <a:avLst/>
          </a:prstGeom>
          <a:noFill/>
        </p:spPr>
      </p:pic>
      <p:pic>
        <p:nvPicPr>
          <p:cNvPr id="8" name="Picture 9" descr="IMG_3317"/>
          <p:cNvPicPr>
            <a:picLocks noChangeAspect="1" noChangeArrowheads="1"/>
          </p:cNvPicPr>
          <p:nvPr/>
        </p:nvPicPr>
        <p:blipFill>
          <a:blip r:embed="rId3" cstate="print"/>
          <a:srcRect/>
          <a:stretch>
            <a:fillRect/>
          </a:stretch>
        </p:blipFill>
        <p:spPr bwMode="auto">
          <a:xfrm>
            <a:off x="5072066" y="3714752"/>
            <a:ext cx="3390894" cy="2542187"/>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5"/>
          <p:cNvSpPr>
            <a:spLocks noGrp="1"/>
          </p:cNvSpPr>
          <p:nvPr>
            <p:ph type="ftr" sz="quarter" idx="11"/>
          </p:nvPr>
        </p:nvSpPr>
        <p:spPr/>
        <p:txBody>
          <a:bodyPr/>
          <a:lstStyle/>
          <a:p>
            <a:r>
              <a:rPr lang="en-US"/>
              <a:t>www.arrb.com.au	Advancing safety and efficiency in transport through knowledge</a:t>
            </a:r>
          </a:p>
        </p:txBody>
      </p:sp>
      <p:sp>
        <p:nvSpPr>
          <p:cNvPr id="6" name="Slide Number Placeholder 6"/>
          <p:cNvSpPr>
            <a:spLocks noGrp="1"/>
          </p:cNvSpPr>
          <p:nvPr>
            <p:ph type="sldNum" sz="quarter" idx="12"/>
          </p:nvPr>
        </p:nvSpPr>
        <p:spPr/>
        <p:txBody>
          <a:bodyPr/>
          <a:lstStyle/>
          <a:p>
            <a:fld id="{27E5FE33-F064-410F-B4C2-E6952221FD2F}" type="slidenum">
              <a:rPr lang="en-US"/>
              <a:pPr/>
              <a:t>19</a:t>
            </a:fld>
            <a:endParaRPr lang="en-US"/>
          </a:p>
        </p:txBody>
      </p:sp>
      <p:sp>
        <p:nvSpPr>
          <p:cNvPr id="36866" name="Rectangle 2"/>
          <p:cNvSpPr>
            <a:spLocks noGrp="1" noChangeArrowheads="1"/>
          </p:cNvSpPr>
          <p:nvPr>
            <p:ph type="title"/>
          </p:nvPr>
        </p:nvSpPr>
        <p:spPr/>
        <p:txBody>
          <a:bodyPr/>
          <a:lstStyle/>
          <a:p>
            <a:r>
              <a:rPr lang="en-US" dirty="0" smtClean="0"/>
              <a:t>Bangladesh: Review Findings </a:t>
            </a:r>
            <a:r>
              <a:rPr lang="en-US" dirty="0"/>
              <a:t>2</a:t>
            </a:r>
          </a:p>
        </p:txBody>
      </p:sp>
      <p:sp>
        <p:nvSpPr>
          <p:cNvPr id="36867" name="Rectangle 3"/>
          <p:cNvSpPr>
            <a:spLocks noGrp="1" noChangeArrowheads="1"/>
          </p:cNvSpPr>
          <p:nvPr>
            <p:ph type="body" sz="half" idx="1"/>
          </p:nvPr>
        </p:nvSpPr>
        <p:spPr>
          <a:xfrm>
            <a:off x="357158" y="1341438"/>
            <a:ext cx="4429156" cy="4824412"/>
          </a:xfrm>
        </p:spPr>
        <p:txBody>
          <a:bodyPr/>
          <a:lstStyle/>
          <a:p>
            <a:pPr>
              <a:lnSpc>
                <a:spcPct val="80000"/>
              </a:lnSpc>
            </a:pPr>
            <a:r>
              <a:rPr lang="en-US" sz="1800" dirty="0"/>
              <a:t>STRATEGIES</a:t>
            </a:r>
          </a:p>
          <a:p>
            <a:pPr lvl="1">
              <a:lnSpc>
                <a:spcPct val="80000"/>
              </a:lnSpc>
            </a:pPr>
            <a:r>
              <a:rPr lang="en-US" sz="1600" dirty="0"/>
              <a:t>Holding treatment v </a:t>
            </a:r>
            <a:r>
              <a:rPr lang="en-US" sz="1600" dirty="0" smtClean="0"/>
              <a:t>optimum</a:t>
            </a:r>
            <a:endParaRPr lang="en-US" sz="1600" dirty="0"/>
          </a:p>
          <a:p>
            <a:pPr lvl="1">
              <a:lnSpc>
                <a:spcPct val="80000"/>
              </a:lnSpc>
            </a:pPr>
            <a:r>
              <a:rPr lang="en-US" sz="1600" dirty="0" smtClean="0"/>
              <a:t>Alternative strategies relative </a:t>
            </a:r>
            <a:r>
              <a:rPr lang="en-US" sz="1600" dirty="0"/>
              <a:t>to </a:t>
            </a:r>
            <a:r>
              <a:rPr lang="en-US" sz="1600" dirty="0" smtClean="0"/>
              <a:t>minimum</a:t>
            </a:r>
            <a:endParaRPr lang="en-US" sz="1600" dirty="0"/>
          </a:p>
          <a:p>
            <a:pPr>
              <a:lnSpc>
                <a:spcPct val="80000"/>
              </a:lnSpc>
            </a:pPr>
            <a:r>
              <a:rPr lang="en-US" sz="1800" dirty="0"/>
              <a:t>MAINTENANCE NORMS</a:t>
            </a:r>
          </a:p>
          <a:p>
            <a:pPr lvl="1">
              <a:lnSpc>
                <a:spcPct val="80000"/>
              </a:lnSpc>
            </a:pPr>
            <a:r>
              <a:rPr lang="en-US" sz="1600" dirty="0" smtClean="0"/>
              <a:t>District </a:t>
            </a:r>
            <a:r>
              <a:rPr lang="en-US" sz="1600" dirty="0"/>
              <a:t>roads dominated by </a:t>
            </a:r>
            <a:r>
              <a:rPr lang="en-US" sz="1600" dirty="0" smtClean="0"/>
              <a:t>floods</a:t>
            </a:r>
            <a:r>
              <a:rPr lang="en-US" sz="1600" dirty="0"/>
              <a:t>, loss of access, etc</a:t>
            </a:r>
          </a:p>
          <a:p>
            <a:pPr>
              <a:lnSpc>
                <a:spcPct val="90000"/>
              </a:lnSpc>
            </a:pPr>
            <a:r>
              <a:rPr lang="en-US" sz="1800" dirty="0" smtClean="0"/>
              <a:t>PRESENTATION OF RESULTS</a:t>
            </a:r>
          </a:p>
          <a:p>
            <a:pPr lvl="1">
              <a:lnSpc>
                <a:spcPct val="90000"/>
              </a:lnSpc>
            </a:pPr>
            <a:r>
              <a:rPr lang="en-US" sz="1600" dirty="0" smtClean="0"/>
              <a:t>RAMS MAP &amp; Executive reports</a:t>
            </a:r>
          </a:p>
          <a:p>
            <a:pPr lvl="1">
              <a:lnSpc>
                <a:spcPct val="90000"/>
              </a:lnSpc>
            </a:pPr>
            <a:r>
              <a:rPr lang="en-US" sz="1600" dirty="0" smtClean="0"/>
              <a:t>1 year or 1 -3 year program</a:t>
            </a:r>
          </a:p>
          <a:p>
            <a:pPr>
              <a:lnSpc>
                <a:spcPct val="90000"/>
              </a:lnSpc>
            </a:pPr>
            <a:r>
              <a:rPr lang="en-US" sz="1800" dirty="0" smtClean="0"/>
              <a:t>IMPLEMENTATION SOLUTIONS</a:t>
            </a:r>
          </a:p>
          <a:p>
            <a:pPr lvl="1">
              <a:lnSpc>
                <a:spcPct val="90000"/>
              </a:lnSpc>
            </a:pPr>
            <a:r>
              <a:rPr lang="en-US" sz="1600" dirty="0" smtClean="0"/>
              <a:t>Urban/village problems</a:t>
            </a:r>
          </a:p>
          <a:p>
            <a:pPr lvl="1">
              <a:lnSpc>
                <a:spcPct val="90000"/>
              </a:lnSpc>
            </a:pPr>
            <a:r>
              <a:rPr lang="en-US" sz="1600" dirty="0" smtClean="0"/>
              <a:t>Surface dressing on District Roads</a:t>
            </a:r>
          </a:p>
          <a:p>
            <a:pPr lvl="1">
              <a:lnSpc>
                <a:spcPct val="90000"/>
              </a:lnSpc>
            </a:pPr>
            <a:r>
              <a:rPr lang="en-US" sz="1600" dirty="0" smtClean="0"/>
              <a:t>Use of emulsions</a:t>
            </a:r>
          </a:p>
          <a:p>
            <a:pPr lvl="1">
              <a:lnSpc>
                <a:spcPct val="90000"/>
              </a:lnSpc>
            </a:pPr>
            <a:r>
              <a:rPr lang="en-US" sz="1600" dirty="0" smtClean="0"/>
              <a:t>Are Bituminous Carpets effective?</a:t>
            </a:r>
            <a:endParaRPr lang="en-US" sz="1800" dirty="0"/>
          </a:p>
          <a:p>
            <a:pPr>
              <a:lnSpc>
                <a:spcPct val="90000"/>
              </a:lnSpc>
            </a:pPr>
            <a:r>
              <a:rPr lang="en-US" sz="1800" dirty="0" smtClean="0"/>
              <a:t>PLANNING DATA</a:t>
            </a:r>
          </a:p>
          <a:p>
            <a:pPr lvl="1">
              <a:lnSpc>
                <a:spcPct val="90000"/>
              </a:lnSpc>
            </a:pPr>
            <a:r>
              <a:rPr lang="en-US" sz="1600" dirty="0" smtClean="0"/>
              <a:t>Flood levels &amp; Access Constraints</a:t>
            </a:r>
          </a:p>
          <a:p>
            <a:pPr lvl="1">
              <a:lnSpc>
                <a:spcPct val="90000"/>
              </a:lnSpc>
            </a:pPr>
            <a:r>
              <a:rPr lang="en-US" sz="1600" dirty="0" smtClean="0"/>
              <a:t>Generated/Diverted traffic</a:t>
            </a:r>
          </a:p>
          <a:p>
            <a:pPr lvl="1">
              <a:lnSpc>
                <a:spcPct val="90000"/>
              </a:lnSpc>
            </a:pPr>
            <a:endParaRPr lang="en-US" sz="1600" dirty="0" smtClean="0"/>
          </a:p>
        </p:txBody>
      </p:sp>
      <p:pic>
        <p:nvPicPr>
          <p:cNvPr id="7" name="Picture 8" descr="Visit 8 008"/>
          <p:cNvPicPr>
            <a:picLocks noChangeAspect="1" noChangeArrowheads="1"/>
          </p:cNvPicPr>
          <p:nvPr/>
        </p:nvPicPr>
        <p:blipFill>
          <a:blip r:embed="rId2" cstate="print"/>
          <a:srcRect/>
          <a:stretch>
            <a:fillRect/>
          </a:stretch>
        </p:blipFill>
        <p:spPr bwMode="auto">
          <a:xfrm>
            <a:off x="5357818" y="1196607"/>
            <a:ext cx="3239994" cy="2430392"/>
          </a:xfrm>
          <a:prstGeom prst="rect">
            <a:avLst/>
          </a:prstGeom>
          <a:noFill/>
        </p:spPr>
      </p:pic>
      <p:pic>
        <p:nvPicPr>
          <p:cNvPr id="8" name="Picture 8" descr="Visit 8 019"/>
          <p:cNvPicPr>
            <a:picLocks noChangeAspect="1" noChangeArrowheads="1"/>
          </p:cNvPicPr>
          <p:nvPr/>
        </p:nvPicPr>
        <p:blipFill>
          <a:blip r:embed="rId3" cstate="print"/>
          <a:srcRect/>
          <a:stretch>
            <a:fillRect/>
          </a:stretch>
        </p:blipFill>
        <p:spPr bwMode="auto">
          <a:xfrm>
            <a:off x="5357818" y="3840008"/>
            <a:ext cx="3319457" cy="2490833"/>
          </a:xfrm>
          <a:prstGeom prst="rect">
            <a:avLst/>
          </a:prstGeom>
          <a:noFill/>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1188" y="333375"/>
            <a:ext cx="8032778" cy="1143000"/>
          </a:xfrm>
        </p:spPr>
        <p:txBody>
          <a:bodyPr/>
          <a:lstStyle/>
          <a:p>
            <a:r>
              <a:rPr lang="en-US" dirty="0" smtClean="0"/>
              <a:t>Indonesia: </a:t>
            </a:r>
            <a:r>
              <a:rPr lang="en-US" b="0" dirty="0" smtClean="0"/>
              <a:t>Maintenance capacity building </a:t>
            </a:r>
            <a:r>
              <a:rPr lang="en-US" dirty="0" smtClean="0"/>
              <a:t> </a:t>
            </a:r>
            <a:endParaRPr lang="en-US" dirty="0"/>
          </a:p>
        </p:txBody>
      </p:sp>
      <p:sp>
        <p:nvSpPr>
          <p:cNvPr id="3" name="Content Placeholder 2"/>
          <p:cNvSpPr>
            <a:spLocks noGrp="1"/>
          </p:cNvSpPr>
          <p:nvPr>
            <p:ph idx="1"/>
          </p:nvPr>
        </p:nvSpPr>
        <p:spPr>
          <a:xfrm>
            <a:off x="428596" y="1357298"/>
            <a:ext cx="3643338" cy="3960812"/>
          </a:xfrm>
        </p:spPr>
        <p:txBody>
          <a:bodyPr/>
          <a:lstStyle/>
          <a:p>
            <a:pPr>
              <a:spcAft>
                <a:spcPts val="1200"/>
              </a:spcAft>
              <a:buFont typeface="Arial" pitchFamily="34" charset="0"/>
              <a:buChar char="•"/>
            </a:pPr>
            <a:r>
              <a:rPr lang="en-US" dirty="0" smtClean="0"/>
              <a:t>Under-resourced at provincial and district level</a:t>
            </a:r>
          </a:p>
          <a:p>
            <a:pPr>
              <a:spcAft>
                <a:spcPts val="1200"/>
              </a:spcAft>
              <a:buFont typeface="Arial" pitchFamily="34" charset="0"/>
              <a:buChar char="•"/>
            </a:pPr>
            <a:r>
              <a:rPr lang="en-US" dirty="0" smtClean="0"/>
              <a:t>Reported need for improved data &amp; greater transparency in planning</a:t>
            </a:r>
          </a:p>
          <a:p>
            <a:pPr>
              <a:spcAft>
                <a:spcPts val="1200"/>
              </a:spcAft>
              <a:buFont typeface="Arial" pitchFamily="34" charset="0"/>
              <a:buChar char="•"/>
            </a:pPr>
            <a:r>
              <a:rPr lang="en-US" dirty="0" smtClean="0"/>
              <a:t>Overall need for a tool and planning process</a:t>
            </a:r>
          </a:p>
          <a:p>
            <a:pPr>
              <a:spcAft>
                <a:spcPts val="1200"/>
              </a:spcAft>
              <a:buFont typeface="Arial" pitchFamily="34" charset="0"/>
              <a:buChar char="•"/>
            </a:pPr>
            <a:r>
              <a:rPr lang="en-US" dirty="0" smtClean="0"/>
              <a:t>2010-2014 focus on cross ministry and jurisdictional planning &amp; performance management</a:t>
            </a:r>
          </a:p>
        </p:txBody>
      </p:sp>
      <p:pic>
        <p:nvPicPr>
          <p:cNvPr id="5" name="Picture 2" descr="C:\Users\nfrober.AUSTRALBUSINESS\Documents\Neil Project documents\IndII PandK docs\Reports\For Report\Pictures for Report\Jakarta Workshop.JPG"/>
          <p:cNvPicPr>
            <a:picLocks noChangeAspect="1" noChangeArrowheads="1"/>
          </p:cNvPicPr>
          <p:nvPr/>
        </p:nvPicPr>
        <p:blipFill>
          <a:blip r:embed="rId2" cstate="print"/>
          <a:srcRect/>
          <a:stretch>
            <a:fillRect/>
          </a:stretch>
        </p:blipFill>
        <p:spPr bwMode="auto">
          <a:xfrm rot="21415184">
            <a:off x="4413735" y="1576122"/>
            <a:ext cx="2884928" cy="2163696"/>
          </a:xfrm>
          <a:prstGeom prst="rect">
            <a:avLst/>
          </a:prstGeom>
          <a:noFill/>
        </p:spPr>
      </p:pic>
      <p:pic>
        <p:nvPicPr>
          <p:cNvPr id="6" name="Picture 7" descr="C:\Users\nfrober.AUSTRALBUSINESS\Documents\Neil Project documents\IndII PandK docs\Reports\For Report\Pictures for Report\Provincial roads_good maint.JPG"/>
          <p:cNvPicPr>
            <a:picLocks noChangeAspect="1" noChangeArrowheads="1"/>
          </p:cNvPicPr>
          <p:nvPr/>
        </p:nvPicPr>
        <p:blipFill>
          <a:blip r:embed="rId3" cstate="print"/>
          <a:srcRect/>
          <a:stretch>
            <a:fillRect/>
          </a:stretch>
        </p:blipFill>
        <p:spPr bwMode="auto">
          <a:xfrm>
            <a:off x="6372200" y="2852936"/>
            <a:ext cx="2595360" cy="1946520"/>
          </a:xfrm>
          <a:prstGeom prst="rect">
            <a:avLst/>
          </a:prstGeom>
          <a:noFill/>
        </p:spPr>
      </p:pic>
      <p:pic>
        <p:nvPicPr>
          <p:cNvPr id="7" name="Picture 4" descr="C:\Users\nfrober.AUSTRALBUSINESS\Documents\Neil Project documents\IndII PandK docs\Reports\For Report\Pictures for Report\Kabupaten road Lemer-Sepi_very bad maint.JPG"/>
          <p:cNvPicPr>
            <a:picLocks noChangeAspect="1" noChangeArrowheads="1"/>
          </p:cNvPicPr>
          <p:nvPr/>
        </p:nvPicPr>
        <p:blipFill>
          <a:blip r:embed="rId4" cstate="print"/>
          <a:srcRect/>
          <a:stretch>
            <a:fillRect/>
          </a:stretch>
        </p:blipFill>
        <p:spPr bwMode="auto">
          <a:xfrm rot="21094950">
            <a:off x="4414739" y="4251418"/>
            <a:ext cx="2595360" cy="194652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88" y="333375"/>
            <a:ext cx="7847012" cy="881047"/>
          </a:xfrm>
        </p:spPr>
        <p:txBody>
          <a:bodyPr/>
          <a:lstStyle/>
          <a:p>
            <a:r>
              <a:rPr lang="en-US" dirty="0" smtClean="0"/>
              <a:t>Indonesia: </a:t>
            </a:r>
            <a:r>
              <a:rPr lang="en-AU" dirty="0" smtClean="0"/>
              <a:t>Primary activities  </a:t>
            </a:r>
            <a:endParaRPr lang="en-US" dirty="0"/>
          </a:p>
        </p:txBody>
      </p:sp>
      <p:sp>
        <p:nvSpPr>
          <p:cNvPr id="4" name="Footer Placeholder 3"/>
          <p:cNvSpPr>
            <a:spLocks noGrp="1"/>
          </p:cNvSpPr>
          <p:nvPr>
            <p:ph type="ftr" sz="quarter" idx="11"/>
          </p:nvPr>
        </p:nvSpPr>
        <p:spPr/>
        <p:txBody>
          <a:bodyPr/>
          <a:lstStyle/>
          <a:p>
            <a:r>
              <a:rPr lang="en-AU" smtClean="0"/>
              <a:t>www.arrb.com.au	Advancing safety and efficiency in transport through knowledge </a:t>
            </a:r>
            <a:endParaRPr lang="en-AU"/>
          </a:p>
        </p:txBody>
      </p:sp>
      <p:sp>
        <p:nvSpPr>
          <p:cNvPr id="5" name="Slide Number Placeholder 4"/>
          <p:cNvSpPr>
            <a:spLocks noGrp="1"/>
          </p:cNvSpPr>
          <p:nvPr>
            <p:ph type="sldNum" sz="quarter" idx="12"/>
          </p:nvPr>
        </p:nvSpPr>
        <p:spPr/>
        <p:txBody>
          <a:bodyPr/>
          <a:lstStyle/>
          <a:p>
            <a:fld id="{CFE859FF-4F63-4404-8435-E03F6BC09438}" type="slidenum">
              <a:rPr lang="en-AU" smtClean="0"/>
              <a:pPr/>
              <a:t>21</a:t>
            </a:fld>
            <a:endParaRPr lang="en-AU"/>
          </a:p>
        </p:txBody>
      </p:sp>
      <p:sp>
        <p:nvSpPr>
          <p:cNvPr id="6" name="Content Placeholder 2"/>
          <p:cNvSpPr>
            <a:spLocks noGrp="1"/>
          </p:cNvSpPr>
          <p:nvPr>
            <p:ph idx="1"/>
          </p:nvPr>
        </p:nvSpPr>
        <p:spPr>
          <a:xfrm>
            <a:off x="642910" y="1285860"/>
            <a:ext cx="7772400" cy="3960812"/>
          </a:xfrm>
        </p:spPr>
        <p:txBody>
          <a:bodyPr/>
          <a:lstStyle/>
          <a:p>
            <a:pPr marL="539750" indent="-539750">
              <a:spcBef>
                <a:spcPts val="1200"/>
              </a:spcBef>
              <a:buFont typeface="Arial" pitchFamily="34" charset="0"/>
              <a:buChar char="•"/>
            </a:pPr>
            <a:r>
              <a:rPr lang="en-AU" sz="2800" dirty="0" smtClean="0"/>
              <a:t>Selection of review agencies</a:t>
            </a:r>
          </a:p>
          <a:p>
            <a:pPr marL="539750" indent="-539750">
              <a:spcBef>
                <a:spcPts val="1200"/>
              </a:spcBef>
              <a:buFont typeface="Arial" pitchFamily="34" charset="0"/>
              <a:buChar char="•"/>
            </a:pPr>
            <a:r>
              <a:rPr lang="en-AU" sz="2800" dirty="0" smtClean="0"/>
              <a:t>Funding needs and mechanisms, practices and capabilities</a:t>
            </a:r>
          </a:p>
          <a:p>
            <a:pPr marL="539750" indent="-539750">
              <a:spcBef>
                <a:spcPts val="1200"/>
              </a:spcBef>
              <a:buFont typeface="Arial" pitchFamily="34" charset="0"/>
              <a:buChar char="•"/>
            </a:pPr>
            <a:r>
              <a:rPr lang="en-AU" sz="2800" dirty="0" smtClean="0"/>
              <a:t>Road maintenance delivery</a:t>
            </a:r>
          </a:p>
          <a:p>
            <a:pPr marL="539750" indent="-539750">
              <a:spcBef>
                <a:spcPts val="1200"/>
              </a:spcBef>
              <a:buFont typeface="Arial" pitchFamily="34" charset="0"/>
              <a:buChar char="•"/>
            </a:pPr>
            <a:r>
              <a:rPr lang="en-AU" sz="2800" dirty="0" smtClean="0"/>
              <a:t>Procedures and tools</a:t>
            </a:r>
          </a:p>
          <a:p>
            <a:pPr marL="539750" indent="-539750">
              <a:spcBef>
                <a:spcPts val="1200"/>
              </a:spcBef>
              <a:buFont typeface="Arial" pitchFamily="34" charset="0"/>
              <a:buChar char="•"/>
            </a:pPr>
            <a:r>
              <a:rPr lang="en-AU" sz="2800" dirty="0" smtClean="0"/>
              <a:t>Legal and regulatory framework, and procurement and support</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r>
              <a:rPr lang="en-US" dirty="0" smtClean="0"/>
              <a:t>Network characteristics: Measures</a:t>
            </a:r>
            <a:r>
              <a:rPr lang="en-AU" dirty="0" smtClean="0"/>
              <a:t/>
            </a:r>
            <a:br>
              <a:rPr lang="en-AU" dirty="0" smtClean="0"/>
            </a:br>
            <a:endParaRPr lang="en-US" dirty="0"/>
          </a:p>
        </p:txBody>
      </p:sp>
      <p:sp>
        <p:nvSpPr>
          <p:cNvPr id="4" name="Content Placeholder 3"/>
          <p:cNvSpPr>
            <a:spLocks noGrp="1"/>
          </p:cNvSpPr>
          <p:nvPr>
            <p:ph idx="1"/>
          </p:nvPr>
        </p:nvSpPr>
        <p:spPr>
          <a:xfrm>
            <a:off x="642910" y="1500174"/>
            <a:ext cx="8143932" cy="3960812"/>
          </a:xfrm>
        </p:spPr>
        <p:txBody>
          <a:bodyPr/>
          <a:lstStyle/>
          <a:p>
            <a:pPr indent="-539750">
              <a:spcBef>
                <a:spcPts val="1200"/>
              </a:spcBef>
              <a:buFont typeface="Arial" pitchFamily="34" charset="0"/>
              <a:buChar char="•"/>
            </a:pPr>
            <a:r>
              <a:rPr lang="en-AU" dirty="0" smtClean="0"/>
              <a:t>Different surface types well represented</a:t>
            </a:r>
          </a:p>
          <a:p>
            <a:pPr marL="939800" lvl="2" indent="-539750">
              <a:spcBef>
                <a:spcPts val="1200"/>
              </a:spcBef>
            </a:pPr>
            <a:r>
              <a:rPr lang="en-AU" sz="1800" dirty="0" smtClean="0"/>
              <a:t>sealed road proportion:	100% - 25%</a:t>
            </a:r>
          </a:p>
          <a:p>
            <a:pPr marL="939800" lvl="2" indent="-539750">
              <a:spcBef>
                <a:spcPts val="1200"/>
              </a:spcBef>
            </a:pPr>
            <a:r>
              <a:rPr lang="en-AU" sz="1800" dirty="0" smtClean="0"/>
              <a:t>unsealed road proportion:	90% - 25% </a:t>
            </a:r>
          </a:p>
          <a:p>
            <a:pPr marL="939800" lvl="2" indent="-539750">
              <a:spcBef>
                <a:spcPts val="1200"/>
              </a:spcBef>
            </a:pPr>
            <a:r>
              <a:rPr lang="en-AU" sz="1800" dirty="0" smtClean="0"/>
              <a:t>unpaved earth</a:t>
            </a:r>
          </a:p>
          <a:p>
            <a:pPr indent="-539750">
              <a:spcBef>
                <a:spcPts val="1200"/>
              </a:spcBef>
              <a:buFont typeface="Arial" pitchFamily="34" charset="0"/>
              <a:buChar char="•"/>
            </a:pPr>
            <a:r>
              <a:rPr lang="en-AU" dirty="0" smtClean="0"/>
              <a:t>Stable road conditions</a:t>
            </a:r>
          </a:p>
          <a:p>
            <a:pPr marL="939800" lvl="2" indent="-539750">
              <a:spcBef>
                <a:spcPts val="1200"/>
              </a:spcBef>
            </a:pPr>
            <a:r>
              <a:rPr lang="en-AU" sz="1800" dirty="0" smtClean="0"/>
              <a:t>Provincial 		95% -25%,</a:t>
            </a:r>
          </a:p>
          <a:p>
            <a:pPr marL="939800" lvl="2" indent="-539750">
              <a:spcBef>
                <a:spcPts val="1200"/>
              </a:spcBef>
            </a:pPr>
            <a:r>
              <a:rPr lang="en-AU" sz="1800" dirty="0" smtClean="0"/>
              <a:t> </a:t>
            </a:r>
            <a:r>
              <a:rPr lang="en-AU" sz="1800" dirty="0" err="1" smtClean="0"/>
              <a:t>Kabupaten</a:t>
            </a:r>
            <a:r>
              <a:rPr lang="en-AU" sz="1800" dirty="0" smtClean="0"/>
              <a:t> 		80% - 25%</a:t>
            </a:r>
          </a:p>
          <a:p>
            <a:pPr indent="-539750">
              <a:spcBef>
                <a:spcPts val="1200"/>
              </a:spcBef>
              <a:buFont typeface="Arial" pitchFamily="34" charset="0"/>
              <a:buChar char="•"/>
            </a:pPr>
            <a:r>
              <a:rPr lang="en-AU" dirty="0" smtClean="0"/>
              <a:t>Ratio of asset value to Gross Regional Domestic Product</a:t>
            </a:r>
          </a:p>
          <a:p>
            <a:pPr indent="-539750">
              <a:spcBef>
                <a:spcPts val="1200"/>
              </a:spcBef>
              <a:buFont typeface="Arial" pitchFamily="34" charset="0"/>
              <a:buChar char="•"/>
            </a:pPr>
            <a:r>
              <a:rPr lang="en-AU" dirty="0" smtClean="0"/>
              <a:t>Better-than-average performance</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Network characteristics</a:t>
            </a:r>
            <a:endParaRPr lang="en-US" dirty="0"/>
          </a:p>
        </p:txBody>
      </p:sp>
      <p:pic>
        <p:nvPicPr>
          <p:cNvPr id="4" name="Picture 3"/>
          <p:cNvPicPr/>
          <p:nvPr/>
        </p:nvPicPr>
        <p:blipFill>
          <a:blip r:embed="rId3"/>
          <a:srcRect/>
          <a:stretch>
            <a:fillRect/>
          </a:stretch>
        </p:blipFill>
        <p:spPr bwMode="auto">
          <a:xfrm>
            <a:off x="500034" y="1357298"/>
            <a:ext cx="7858180" cy="4714908"/>
          </a:xfrm>
          <a:prstGeom prst="rect">
            <a:avLst/>
          </a:prstGeom>
          <a:noFill/>
          <a:ln w="9525">
            <a:noFill/>
            <a:miter lim="800000"/>
            <a:headEnd/>
            <a:tailEnd/>
          </a:ln>
        </p:spPr>
      </p:pic>
      <p:pic>
        <p:nvPicPr>
          <p:cNvPr id="6" name="Picture 5"/>
          <p:cNvPicPr/>
          <p:nvPr/>
        </p:nvPicPr>
        <p:blipFill>
          <a:blip r:embed="rId4"/>
          <a:srcRect/>
          <a:stretch>
            <a:fillRect/>
          </a:stretch>
        </p:blipFill>
        <p:spPr bwMode="auto">
          <a:xfrm>
            <a:off x="1714480" y="1979612"/>
            <a:ext cx="7215237" cy="44497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Network condition:  Stable roads</a:t>
            </a:r>
            <a:endParaRPr lang="en-US" dirty="0"/>
          </a:p>
        </p:txBody>
      </p:sp>
      <p:pic>
        <p:nvPicPr>
          <p:cNvPr id="4" name="Picture 3"/>
          <p:cNvPicPr/>
          <p:nvPr/>
        </p:nvPicPr>
        <p:blipFill>
          <a:blip r:embed="rId3"/>
          <a:srcRect/>
          <a:stretch>
            <a:fillRect/>
          </a:stretch>
        </p:blipFill>
        <p:spPr bwMode="auto">
          <a:xfrm>
            <a:off x="357158" y="1285860"/>
            <a:ext cx="6215106" cy="4857784"/>
          </a:xfrm>
          <a:prstGeom prst="rect">
            <a:avLst/>
          </a:prstGeom>
          <a:noFill/>
          <a:ln w="9525">
            <a:noFill/>
            <a:miter lim="800000"/>
            <a:headEnd/>
            <a:tailEnd/>
          </a:ln>
        </p:spPr>
      </p:pic>
      <p:pic>
        <p:nvPicPr>
          <p:cNvPr id="6" name="Picture 5"/>
          <p:cNvPicPr/>
          <p:nvPr/>
        </p:nvPicPr>
        <p:blipFill>
          <a:blip r:embed="rId4"/>
          <a:srcRect/>
          <a:stretch>
            <a:fillRect/>
          </a:stretch>
        </p:blipFill>
        <p:spPr bwMode="auto">
          <a:xfrm>
            <a:off x="1932622" y="2034857"/>
            <a:ext cx="6639906" cy="4251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Ratio of Asset Value to GRDP</a:t>
            </a:r>
            <a:br>
              <a:rPr lang="en-US" dirty="0" smtClean="0"/>
            </a:br>
            <a:endParaRPr lang="en-US" dirty="0"/>
          </a:p>
        </p:txBody>
      </p:sp>
      <p:pic>
        <p:nvPicPr>
          <p:cNvPr id="4" name="Picture 3"/>
          <p:cNvPicPr/>
          <p:nvPr/>
        </p:nvPicPr>
        <p:blipFill>
          <a:blip r:embed="rId2"/>
          <a:srcRect/>
          <a:stretch>
            <a:fillRect/>
          </a:stretch>
        </p:blipFill>
        <p:spPr bwMode="auto">
          <a:xfrm>
            <a:off x="642910" y="857232"/>
            <a:ext cx="7572396" cy="5429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Network condition </a:t>
            </a:r>
            <a:r>
              <a:rPr lang="en-US" dirty="0" err="1" smtClean="0"/>
              <a:t>vs</a:t>
            </a:r>
            <a:r>
              <a:rPr lang="en-US" dirty="0" smtClean="0"/>
              <a:t> Productivity</a:t>
            </a:r>
            <a:br>
              <a:rPr lang="en-US" dirty="0" smtClean="0"/>
            </a:br>
            <a:endParaRPr lang="en-US" dirty="0"/>
          </a:p>
        </p:txBody>
      </p:sp>
      <p:pic>
        <p:nvPicPr>
          <p:cNvPr id="5" name="Picture 4"/>
          <p:cNvPicPr/>
          <p:nvPr/>
        </p:nvPicPr>
        <p:blipFill>
          <a:blip r:embed="rId2"/>
          <a:srcRect/>
          <a:stretch>
            <a:fillRect/>
          </a:stretch>
        </p:blipFill>
        <p:spPr bwMode="auto">
          <a:xfrm>
            <a:off x="785786" y="1142984"/>
            <a:ext cx="7429552" cy="52149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pPr lvl="0"/>
            <a:r>
              <a:rPr lang="en-US" dirty="0" smtClean="0"/>
              <a:t>Average cost rate:  </a:t>
            </a:r>
            <a:r>
              <a:rPr lang="en-US" dirty="0" err="1" smtClean="0"/>
              <a:t>Kabupaten</a:t>
            </a:r>
            <a:r>
              <a:rPr lang="en-US" dirty="0" smtClean="0"/>
              <a:t> roads</a:t>
            </a:r>
            <a:r>
              <a:rPr lang="en-AU" dirty="0" smtClean="0"/>
              <a:t/>
            </a:r>
            <a:br>
              <a:rPr lang="en-AU" dirty="0" smtClean="0"/>
            </a:br>
            <a:endParaRPr lang="en-US" dirty="0"/>
          </a:p>
        </p:txBody>
      </p:sp>
      <p:pic>
        <p:nvPicPr>
          <p:cNvPr id="5" name="Picture 4"/>
          <p:cNvPicPr/>
          <p:nvPr/>
        </p:nvPicPr>
        <p:blipFill>
          <a:blip r:embed="rId3"/>
          <a:srcRect/>
          <a:stretch>
            <a:fillRect/>
          </a:stretch>
        </p:blipFill>
        <p:spPr bwMode="auto">
          <a:xfrm>
            <a:off x="1357290" y="1357298"/>
            <a:ext cx="6851362" cy="4633614"/>
          </a:xfrm>
          <a:prstGeom prst="rect">
            <a:avLst/>
          </a:prstGeom>
          <a:noFill/>
          <a:ln w="9525">
            <a:noFill/>
            <a:miter lim="800000"/>
            <a:headEnd/>
            <a:tailEnd/>
          </a:ln>
        </p:spPr>
      </p:pic>
      <p:cxnSp>
        <p:nvCxnSpPr>
          <p:cNvPr id="6" name="Straight Arrow Connector 5"/>
          <p:cNvCxnSpPr/>
          <p:nvPr/>
        </p:nvCxnSpPr>
        <p:spPr>
          <a:xfrm rot="5400000">
            <a:off x="2465373" y="3178173"/>
            <a:ext cx="1785156" cy="794"/>
          </a:xfrm>
          <a:prstGeom prst="straightConnector1">
            <a:avLst/>
          </a:prstGeom>
          <a:ln w="63500">
            <a:solidFill>
              <a:schemeClr val="tx1">
                <a:lumMod val="95000"/>
                <a:lumOff val="5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143240" y="2285992"/>
            <a:ext cx="500066"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143240" y="4071942"/>
            <a:ext cx="500066"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bwMode="auto">
          <a:xfrm>
            <a:off x="857224" y="5500702"/>
            <a:ext cx="7929618" cy="742117"/>
          </a:xfrm>
          <a:prstGeom prst="roundRect">
            <a:avLst>
              <a:gd name="adj" fmla="val 9334"/>
            </a:avLst>
          </a:prstGeom>
          <a:solidFill>
            <a:schemeClr val="bg1">
              <a:lumMod val="85000"/>
            </a:schemeClr>
          </a:solidFill>
          <a:ln w="0" cap="flat" cmpd="sng" algn="ctr">
            <a:noFill/>
            <a:prstDash val="solid"/>
            <a:round/>
            <a:headEnd type="none" w="med" len="med"/>
            <a:tailEnd type="none" w="med" len="med"/>
          </a:ln>
          <a:effectLst>
            <a:outerShdw blurRad="50800" dist="127000" dir="18900000" algn="bl" rotWithShape="0">
              <a:prstClr val="black">
                <a:alpha val="40000"/>
              </a:prstClr>
            </a:outerShdw>
          </a:effectLst>
        </p:spPr>
        <p:txBody>
          <a:bodyPr wrap="square">
            <a:spAutoFit/>
          </a:bodyPr>
          <a:lstStyle/>
          <a:p>
            <a:pPr>
              <a:buFont typeface="Arial" pitchFamily="34" charset="0"/>
              <a:buChar char="•"/>
            </a:pPr>
            <a:r>
              <a:rPr lang="en-US" b="1" dirty="0" smtClean="0"/>
              <a:t> Significant variation in ‘Independent’ Average Cost Rates</a:t>
            </a:r>
          </a:p>
          <a:p>
            <a:pPr>
              <a:buFont typeface="Arial" pitchFamily="34" charset="0"/>
              <a:buChar char="•"/>
            </a:pPr>
            <a:r>
              <a:rPr lang="en-US" b="1" dirty="0" smtClean="0"/>
              <a:t>  Why?</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8">
                                            <p:bg/>
                                          </p:spTgt>
                                        </p:tgtEl>
                                        <p:attrNameLst>
                                          <p:attrName>style.visibility</p:attrName>
                                        </p:attrNameLst>
                                      </p:cBhvr>
                                      <p:to>
                                        <p:strVal val="visible"/>
                                      </p:to>
                                    </p:set>
                                    <p:animEffect transition="in" filter="fade">
                                      <p:cBhvr>
                                        <p:cTn id="21" dur="1000"/>
                                        <p:tgtEl>
                                          <p:spTgt spid="8">
                                            <p:bg/>
                                          </p:spTgt>
                                        </p:tgtEl>
                                      </p:cBhvr>
                                    </p:animEffect>
                                    <p:anim calcmode="lin" valueType="num">
                                      <p:cBhvr>
                                        <p:cTn id="22" dur="1000" fill="hold"/>
                                        <p:tgtEl>
                                          <p:spTgt spid="8">
                                            <p:bg/>
                                          </p:spTgt>
                                        </p:tgtEl>
                                        <p:attrNameLst>
                                          <p:attrName>ppt_x</p:attrName>
                                        </p:attrNameLst>
                                      </p:cBhvr>
                                      <p:tavLst>
                                        <p:tav tm="0">
                                          <p:val>
                                            <p:strVal val="#ppt_x"/>
                                          </p:val>
                                        </p:tav>
                                        <p:tav tm="100000">
                                          <p:val>
                                            <p:strVal val="#ppt_x"/>
                                          </p:val>
                                        </p:tav>
                                      </p:tavLst>
                                    </p:anim>
                                    <p:anim calcmode="lin" valueType="num">
                                      <p:cBhvr>
                                        <p:cTn id="23" dur="900" decel="100000" fill="hold"/>
                                        <p:tgtEl>
                                          <p:spTgt spid="8">
                                            <p:bg/>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8">
                                            <p:bg/>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1000"/>
                                        <p:tgtEl>
                                          <p:spTgt spid="8">
                                            <p:txEl>
                                              <p:pRg st="0" end="0"/>
                                            </p:txEl>
                                          </p:spTgt>
                                        </p:tgtEl>
                                      </p:cBhvr>
                                    </p:animEffect>
                                    <p:anim calcmode="lin" valueType="num">
                                      <p:cBhvr>
                                        <p:cTn id="2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8">
                                            <p:txEl>
                                              <p:pRg st="0" end="0"/>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8">
                                            <p:txEl>
                                              <p:pRg st="0" end="0"/>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8">
                                            <p:txEl>
                                              <p:pRg st="1" end="1"/>
                                            </p:txEl>
                                          </p:spTgt>
                                        </p:tgtEl>
                                        <p:attrNameLst>
                                          <p:attrName>style.visibility</p:attrName>
                                        </p:attrNameLst>
                                      </p:cBhvr>
                                      <p:to>
                                        <p:strVal val="visible"/>
                                      </p:to>
                                    </p:set>
                                    <p:animEffect transition="in" filter="fade">
                                      <p:cBhvr>
                                        <p:cTn id="33" dur="1000"/>
                                        <p:tgtEl>
                                          <p:spTgt spid="8">
                                            <p:txEl>
                                              <p:pRg st="1" end="1"/>
                                            </p:txEl>
                                          </p:spTgt>
                                        </p:tgtEl>
                                      </p:cBhvr>
                                    </p:animEffect>
                                    <p:anim calcmode="lin" valueType="num">
                                      <p:cBhvr>
                                        <p:cTn id="3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35" dur="900" decel="100000" fill="hold"/>
                                        <p:tgtEl>
                                          <p:spTgt spid="8">
                                            <p:txEl>
                                              <p:pRg st="1" end="1"/>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r>
              <a:rPr lang="en-US" dirty="0" smtClean="0"/>
              <a:t>Funding demand supply: District roads</a:t>
            </a:r>
            <a:r>
              <a:rPr lang="en-AU" dirty="0" smtClean="0"/>
              <a:t/>
            </a:r>
            <a:br>
              <a:rPr lang="en-AU" dirty="0" smtClean="0"/>
            </a:br>
            <a:endParaRPr lang="en-US" dirty="0"/>
          </a:p>
        </p:txBody>
      </p:sp>
      <p:pic>
        <p:nvPicPr>
          <p:cNvPr id="6" name="Picture 5"/>
          <p:cNvPicPr/>
          <p:nvPr/>
        </p:nvPicPr>
        <p:blipFill>
          <a:blip r:embed="rId3"/>
          <a:srcRect/>
          <a:stretch>
            <a:fillRect/>
          </a:stretch>
        </p:blipFill>
        <p:spPr bwMode="auto">
          <a:xfrm>
            <a:off x="857224" y="1000108"/>
            <a:ext cx="7286676" cy="4743865"/>
          </a:xfrm>
          <a:prstGeom prst="rect">
            <a:avLst/>
          </a:prstGeom>
          <a:noFill/>
          <a:ln w="9525">
            <a:noFill/>
            <a:miter lim="800000"/>
            <a:headEnd/>
            <a:tailEnd/>
          </a:ln>
        </p:spPr>
      </p:pic>
      <p:sp>
        <p:nvSpPr>
          <p:cNvPr id="7" name="Rounded Rectangle 6"/>
          <p:cNvSpPr/>
          <p:nvPr/>
        </p:nvSpPr>
        <p:spPr bwMode="auto">
          <a:xfrm>
            <a:off x="857224" y="5429264"/>
            <a:ext cx="6858048" cy="914202"/>
          </a:xfrm>
          <a:prstGeom prst="roundRect">
            <a:avLst>
              <a:gd name="adj" fmla="val 9334"/>
            </a:avLst>
          </a:prstGeom>
          <a:solidFill>
            <a:schemeClr val="bg1">
              <a:lumMod val="85000"/>
            </a:schemeClr>
          </a:solidFill>
          <a:ln w="0" cap="flat" cmpd="sng" algn="ctr">
            <a:noFill/>
            <a:prstDash val="solid"/>
            <a:round/>
            <a:headEnd type="none" w="med" len="med"/>
            <a:tailEnd type="none" w="med" len="med"/>
          </a:ln>
          <a:effectLst>
            <a:outerShdw blurRad="50800" dist="127000" dir="18900000" algn="bl" rotWithShape="0">
              <a:prstClr val="black">
                <a:alpha val="40000"/>
              </a:prstClr>
            </a:outerShdw>
          </a:effectLst>
        </p:spPr>
        <p:txBody>
          <a:bodyPr wrap="square">
            <a:spAutoFit/>
          </a:bodyPr>
          <a:lstStyle/>
          <a:p>
            <a:pPr>
              <a:lnSpc>
                <a:spcPct val="150000"/>
              </a:lnSpc>
              <a:buFont typeface="Arial" pitchFamily="34" charset="0"/>
              <a:buChar char="•"/>
            </a:pPr>
            <a:r>
              <a:rPr lang="en-US" b="1" dirty="0" smtClean="0"/>
              <a:t> FDS for RM + PM based on Current Allocations = 1.8</a:t>
            </a:r>
          </a:p>
          <a:p>
            <a:pPr>
              <a:lnSpc>
                <a:spcPct val="150000"/>
              </a:lnSpc>
              <a:buFont typeface="Arial" pitchFamily="34" charset="0"/>
              <a:buChar char="•"/>
            </a:pPr>
            <a:r>
              <a:rPr lang="en-US" b="1" dirty="0" smtClean="0"/>
              <a:t> FDS for RM + PM based Roads Sector Budget = 0.6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1000"/>
                                        <p:tgtEl>
                                          <p:spTgt spid="7">
                                            <p:bg/>
                                          </p:spTgt>
                                        </p:tgtEl>
                                      </p:cBhvr>
                                    </p:animEffect>
                                    <p:anim calcmode="lin" valueType="num">
                                      <p:cBhvr>
                                        <p:cTn id="8" dur="1000" fill="hold"/>
                                        <p:tgtEl>
                                          <p:spTgt spid="7">
                                            <p:bg/>
                                          </p:spTgt>
                                        </p:tgtEl>
                                        <p:attrNameLst>
                                          <p:attrName>ppt_x</p:attrName>
                                        </p:attrNameLst>
                                      </p:cBhvr>
                                      <p:tavLst>
                                        <p:tav tm="0">
                                          <p:val>
                                            <p:strVal val="#ppt_x"/>
                                          </p:val>
                                        </p:tav>
                                        <p:tav tm="100000">
                                          <p:val>
                                            <p:strVal val="#ppt_x"/>
                                          </p:val>
                                        </p:tav>
                                      </p:tavLst>
                                    </p:anim>
                                    <p:anim calcmode="lin" valueType="num">
                                      <p:cBhvr>
                                        <p:cTn id="9" dur="900" decel="100000" fill="hold"/>
                                        <p:tgtEl>
                                          <p:spTgt spid="7">
                                            <p:bg/>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bg/>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1000"/>
                                        <p:tgtEl>
                                          <p:spTgt spid="7">
                                            <p:txEl>
                                              <p:pRg st="0" end="0"/>
                                            </p:txEl>
                                          </p:spTgt>
                                        </p:tgtEl>
                                      </p:cBhvr>
                                    </p:animEffect>
                                    <p:anim calcmode="lin" valueType="num">
                                      <p:cBhvr>
                                        <p:cTn id="14"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7">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7">
                                            <p:txEl>
                                              <p:pRg st="0" end="0"/>
                                            </p:txEl>
                                          </p:spTgt>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1000"/>
                                        <p:tgtEl>
                                          <p:spTgt spid="7">
                                            <p:txEl>
                                              <p:pRg st="1" end="1"/>
                                            </p:txEl>
                                          </p:spTgt>
                                        </p:tgtEl>
                                      </p:cBhvr>
                                    </p:animEffect>
                                    <p:anim calcmode="lin" valueType="num">
                                      <p:cBhvr>
                                        <p:cTn id="20"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7">
                                            <p:txEl>
                                              <p:pRg st="1" end="1"/>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r>
              <a:rPr lang="en-US" dirty="0" smtClean="0"/>
              <a:t>Ratio of Backlog to ARV:  District roads</a:t>
            </a:r>
            <a:r>
              <a:rPr lang="en-AU" dirty="0" smtClean="0"/>
              <a:t/>
            </a:r>
            <a:br>
              <a:rPr lang="en-AU" dirty="0" smtClean="0"/>
            </a:br>
            <a:endParaRPr lang="en-US" dirty="0"/>
          </a:p>
        </p:txBody>
      </p:sp>
      <p:pic>
        <p:nvPicPr>
          <p:cNvPr id="4" name="Picture 3"/>
          <p:cNvPicPr/>
          <p:nvPr/>
        </p:nvPicPr>
        <p:blipFill>
          <a:blip r:embed="rId3"/>
          <a:srcRect/>
          <a:stretch>
            <a:fillRect/>
          </a:stretch>
        </p:blipFill>
        <p:spPr bwMode="auto">
          <a:xfrm>
            <a:off x="1142976" y="1142984"/>
            <a:ext cx="6708486" cy="4600989"/>
          </a:xfrm>
          <a:prstGeom prst="rect">
            <a:avLst/>
          </a:prstGeom>
          <a:noFill/>
          <a:ln w="9525">
            <a:solidFill>
              <a:schemeClr val="accent1"/>
            </a:solidFill>
            <a:miter lim="800000"/>
            <a:headEnd/>
            <a:tailEnd/>
          </a:ln>
        </p:spPr>
      </p:pic>
      <p:sp>
        <p:nvSpPr>
          <p:cNvPr id="6" name="Rounded Rectangle 5"/>
          <p:cNvSpPr/>
          <p:nvPr/>
        </p:nvSpPr>
        <p:spPr bwMode="auto">
          <a:xfrm>
            <a:off x="1214414" y="5214950"/>
            <a:ext cx="6858048" cy="1403568"/>
          </a:xfrm>
          <a:prstGeom prst="roundRect">
            <a:avLst>
              <a:gd name="adj" fmla="val 9334"/>
            </a:avLst>
          </a:prstGeom>
          <a:solidFill>
            <a:schemeClr val="bg1">
              <a:lumMod val="85000"/>
            </a:schemeClr>
          </a:solidFill>
          <a:ln w="0" cap="flat" cmpd="sng" algn="ctr">
            <a:noFill/>
            <a:prstDash val="solid"/>
            <a:round/>
            <a:headEnd type="none" w="med" len="med"/>
            <a:tailEnd type="none" w="med" len="med"/>
          </a:ln>
          <a:effectLst>
            <a:outerShdw blurRad="50800" dist="127000" dir="18900000" algn="bl" rotWithShape="0">
              <a:prstClr val="black">
                <a:alpha val="40000"/>
              </a:prstClr>
            </a:outerShdw>
          </a:effectLst>
        </p:spPr>
        <p:txBody>
          <a:bodyPr wrap="square">
            <a:spAutoFit/>
          </a:bodyPr>
          <a:lstStyle/>
          <a:p>
            <a:pPr>
              <a:lnSpc>
                <a:spcPct val="150000"/>
              </a:lnSpc>
              <a:buFont typeface="Arial" pitchFamily="34" charset="0"/>
              <a:buChar char="•"/>
            </a:pPr>
            <a:r>
              <a:rPr lang="en-US" b="1" dirty="0" smtClean="0"/>
              <a:t> Backlog </a:t>
            </a:r>
            <a:r>
              <a:rPr lang="en-US" b="1" dirty="0" err="1" smtClean="0"/>
              <a:t>vs</a:t>
            </a:r>
            <a:r>
              <a:rPr lang="en-US" b="1" dirty="0" smtClean="0"/>
              <a:t> ARV</a:t>
            </a:r>
          </a:p>
          <a:p>
            <a:pPr lvl="1">
              <a:lnSpc>
                <a:spcPct val="150000"/>
              </a:lnSpc>
              <a:buFont typeface="Arial" pitchFamily="34" charset="0"/>
              <a:buChar char="•"/>
            </a:pPr>
            <a:r>
              <a:rPr lang="en-US" b="1" dirty="0" smtClean="0"/>
              <a:t> Very variable, and mixed by location</a:t>
            </a:r>
          </a:p>
          <a:p>
            <a:pPr lvl="1">
              <a:lnSpc>
                <a:spcPct val="150000"/>
              </a:lnSpc>
              <a:buFont typeface="Arial" pitchFamily="34" charset="0"/>
              <a:buChar char="•"/>
            </a:pPr>
            <a:endParaRPr 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anim calcmode="lin" valueType="num">
                                      <p:cBhvr>
                                        <p:cTn id="8" dur="1000" fill="hold"/>
                                        <p:tgtEl>
                                          <p:spTgt spid="6">
                                            <p:bg/>
                                          </p:spTgt>
                                        </p:tgtEl>
                                        <p:attrNameLst>
                                          <p:attrName>ppt_x</p:attrName>
                                        </p:attrNameLst>
                                      </p:cBhvr>
                                      <p:tavLst>
                                        <p:tav tm="0">
                                          <p:val>
                                            <p:strVal val="#ppt_x"/>
                                          </p:val>
                                        </p:tav>
                                        <p:tav tm="100000">
                                          <p:val>
                                            <p:strVal val="#ppt_x"/>
                                          </p:val>
                                        </p:tav>
                                      </p:tavLst>
                                    </p:anim>
                                    <p:anim calcmode="lin" valueType="num">
                                      <p:cBhvr>
                                        <p:cTn id="9" dur="900" decel="100000" fill="hold"/>
                                        <p:tgtEl>
                                          <p:spTgt spid="6">
                                            <p:bg/>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bg/>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xEl>
                                              <p:pRg st="0" end="0"/>
                                            </p:txEl>
                                          </p:spTgt>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Slide Number Placeholder 4"/>
          <p:cNvSpPr>
            <a:spLocks noGrp="1"/>
          </p:cNvSpPr>
          <p:nvPr>
            <p:ph type="sldNum" sz="quarter" idx="12"/>
          </p:nvPr>
        </p:nvSpPr>
        <p:spPr>
          <a:prstGeom prst="rect">
            <a:avLst/>
          </a:prstGeom>
        </p:spPr>
        <p:txBody>
          <a:bodyPr/>
          <a:lstStyle/>
          <a:p>
            <a:fld id="{4D5F6C00-C513-4C33-967A-1B07A27EE58C}" type="slidenum">
              <a:rPr lang="en-US"/>
              <a:pPr/>
              <a:t>30</a:t>
            </a:fld>
            <a:endParaRPr lang="en-US"/>
          </a:p>
        </p:txBody>
      </p:sp>
      <p:sp>
        <p:nvSpPr>
          <p:cNvPr id="229378" name="Rectangle 2"/>
          <p:cNvSpPr>
            <a:spLocks noGrp="1" noChangeArrowheads="1"/>
          </p:cNvSpPr>
          <p:nvPr>
            <p:ph type="title" idx="4294967295"/>
          </p:nvPr>
        </p:nvSpPr>
        <p:spPr>
          <a:xfrm>
            <a:off x="0" y="260350"/>
            <a:ext cx="2305050" cy="1066800"/>
          </a:xfrm>
          <a:prstGeom prst="rect">
            <a:avLst/>
          </a:prstGeom>
        </p:spPr>
        <p:txBody>
          <a:bodyPr/>
          <a:lstStyle/>
          <a:p>
            <a:r>
              <a:rPr lang="en-US" sz="2000"/>
              <a:t>Local Roads Planning Rules</a:t>
            </a:r>
          </a:p>
        </p:txBody>
      </p:sp>
      <p:pic>
        <p:nvPicPr>
          <p:cNvPr id="229379" name="Picture 3" descr="hand"/>
          <p:cNvPicPr>
            <a:picLocks noChangeAspect="1" noChangeArrowheads="1"/>
          </p:cNvPicPr>
          <p:nvPr/>
        </p:nvPicPr>
        <p:blipFill>
          <a:blip r:embed="rId3"/>
          <a:srcRect/>
          <a:stretch>
            <a:fillRect/>
          </a:stretch>
        </p:blipFill>
        <p:spPr bwMode="auto">
          <a:xfrm>
            <a:off x="3419475" y="395288"/>
            <a:ext cx="2305050" cy="901700"/>
          </a:xfrm>
          <a:prstGeom prst="rect">
            <a:avLst/>
          </a:prstGeom>
          <a:noFill/>
        </p:spPr>
      </p:pic>
      <p:sp>
        <p:nvSpPr>
          <p:cNvPr id="229380" name="Text Box 4"/>
          <p:cNvSpPr txBox="1">
            <a:spLocks noChangeArrowheads="1"/>
          </p:cNvSpPr>
          <p:nvPr/>
        </p:nvSpPr>
        <p:spPr bwMode="auto">
          <a:xfrm>
            <a:off x="1116013" y="1557338"/>
            <a:ext cx="1958975" cy="650875"/>
          </a:xfrm>
          <a:prstGeom prst="rect">
            <a:avLst/>
          </a:prstGeom>
          <a:noFill/>
          <a:ln w="9525">
            <a:solidFill>
              <a:schemeClr val="tx1"/>
            </a:solidFill>
            <a:miter lim="800000"/>
            <a:headEnd/>
            <a:tailEnd/>
          </a:ln>
          <a:effectLst/>
        </p:spPr>
        <p:txBody>
          <a:bodyPr wrap="none">
            <a:spAutoFit/>
          </a:bodyPr>
          <a:lstStyle/>
          <a:p>
            <a:pPr eaLnBrk="1" hangingPunct="1"/>
            <a:r>
              <a:rPr lang="en-US" sz="1800">
                <a:latin typeface="Arial" charset="0"/>
              </a:rPr>
              <a:t>Database</a:t>
            </a:r>
          </a:p>
          <a:p>
            <a:pPr eaLnBrk="1" hangingPunct="1"/>
            <a:r>
              <a:rPr lang="en-US" sz="1800">
                <a:latin typeface="Arial" charset="0"/>
              </a:rPr>
              <a:t>Review &amp; Update</a:t>
            </a:r>
          </a:p>
        </p:txBody>
      </p:sp>
      <p:sp>
        <p:nvSpPr>
          <p:cNvPr id="229381" name="Text Box 5"/>
          <p:cNvSpPr txBox="1">
            <a:spLocks noChangeArrowheads="1"/>
          </p:cNvSpPr>
          <p:nvPr/>
        </p:nvSpPr>
        <p:spPr bwMode="auto">
          <a:xfrm>
            <a:off x="611188" y="2636838"/>
            <a:ext cx="1223962" cy="650875"/>
          </a:xfrm>
          <a:prstGeom prst="rect">
            <a:avLst/>
          </a:prstGeom>
          <a:noFill/>
          <a:ln w="9525">
            <a:solidFill>
              <a:schemeClr val="tx1"/>
            </a:solidFill>
            <a:prstDash val="dash"/>
            <a:miter lim="800000"/>
            <a:headEnd/>
            <a:tailEnd/>
          </a:ln>
          <a:effectLst/>
        </p:spPr>
        <p:txBody>
          <a:bodyPr>
            <a:spAutoFit/>
          </a:bodyPr>
          <a:lstStyle/>
          <a:p>
            <a:pPr eaLnBrk="1" hangingPunct="1"/>
            <a:r>
              <a:rPr lang="en-US" sz="1800">
                <a:latin typeface="Arial" charset="0"/>
              </a:rPr>
              <a:t>Rapid</a:t>
            </a:r>
          </a:p>
          <a:p>
            <a:pPr eaLnBrk="1" hangingPunct="1"/>
            <a:r>
              <a:rPr lang="en-US" sz="1800">
                <a:latin typeface="Arial" charset="0"/>
              </a:rPr>
              <a:t>Surveys</a:t>
            </a:r>
          </a:p>
        </p:txBody>
      </p:sp>
      <p:sp>
        <p:nvSpPr>
          <p:cNvPr id="229382" name="Text Box 6"/>
          <p:cNvSpPr txBox="1">
            <a:spLocks noChangeArrowheads="1"/>
          </p:cNvSpPr>
          <p:nvPr/>
        </p:nvSpPr>
        <p:spPr bwMode="auto">
          <a:xfrm>
            <a:off x="2268538" y="2636838"/>
            <a:ext cx="1222375" cy="650875"/>
          </a:xfrm>
          <a:prstGeom prst="rect">
            <a:avLst/>
          </a:prstGeom>
          <a:noFill/>
          <a:ln w="9525">
            <a:solidFill>
              <a:schemeClr val="tx1"/>
            </a:solidFill>
            <a:prstDash val="dash"/>
            <a:miter lim="800000"/>
            <a:headEnd/>
            <a:tailEnd/>
          </a:ln>
          <a:effectLst/>
        </p:spPr>
        <p:txBody>
          <a:bodyPr wrap="none">
            <a:spAutoFit/>
          </a:bodyPr>
          <a:lstStyle/>
          <a:p>
            <a:pPr eaLnBrk="1" hangingPunct="1"/>
            <a:r>
              <a:rPr lang="en-US" sz="1800">
                <a:latin typeface="Arial" charset="0"/>
              </a:rPr>
              <a:t>Screening</a:t>
            </a:r>
          </a:p>
          <a:p>
            <a:pPr eaLnBrk="1" hangingPunct="1"/>
            <a:r>
              <a:rPr lang="en-US" sz="1800">
                <a:latin typeface="Arial" charset="0"/>
              </a:rPr>
              <a:t>Surveys</a:t>
            </a:r>
          </a:p>
        </p:txBody>
      </p:sp>
      <p:sp>
        <p:nvSpPr>
          <p:cNvPr id="229383" name="Text Box 7"/>
          <p:cNvSpPr txBox="1">
            <a:spLocks noChangeArrowheads="1"/>
          </p:cNvSpPr>
          <p:nvPr/>
        </p:nvSpPr>
        <p:spPr bwMode="auto">
          <a:xfrm>
            <a:off x="179388" y="4149725"/>
            <a:ext cx="1417637" cy="376238"/>
          </a:xfrm>
          <a:prstGeom prst="rect">
            <a:avLst/>
          </a:prstGeom>
          <a:noFill/>
          <a:ln w="9525">
            <a:solidFill>
              <a:schemeClr val="tx1"/>
            </a:solidFill>
            <a:prstDash val="dash"/>
            <a:miter lim="800000"/>
            <a:headEnd/>
            <a:tailEnd/>
          </a:ln>
          <a:effectLst/>
        </p:spPr>
        <p:txBody>
          <a:bodyPr>
            <a:spAutoFit/>
          </a:bodyPr>
          <a:lstStyle/>
          <a:p>
            <a:pPr eaLnBrk="1" hangingPunct="1"/>
            <a:r>
              <a:rPr lang="en-US" sz="1800">
                <a:latin typeface="Arial" charset="0"/>
              </a:rPr>
              <a:t>Motorable ?</a:t>
            </a:r>
          </a:p>
        </p:txBody>
      </p:sp>
      <p:sp>
        <p:nvSpPr>
          <p:cNvPr id="229384" name="Text Box 8"/>
          <p:cNvSpPr txBox="1">
            <a:spLocks noChangeArrowheads="1"/>
          </p:cNvSpPr>
          <p:nvPr/>
        </p:nvSpPr>
        <p:spPr bwMode="auto">
          <a:xfrm>
            <a:off x="2051050" y="4581525"/>
            <a:ext cx="2276475" cy="650875"/>
          </a:xfrm>
          <a:prstGeom prst="rect">
            <a:avLst/>
          </a:prstGeom>
          <a:noFill/>
          <a:ln w="9525">
            <a:solidFill>
              <a:schemeClr val="tx1"/>
            </a:solidFill>
            <a:prstDash val="dash"/>
            <a:miter lim="800000"/>
            <a:headEnd/>
            <a:tailEnd/>
          </a:ln>
          <a:effectLst/>
        </p:spPr>
        <p:txBody>
          <a:bodyPr wrap="none">
            <a:spAutoFit/>
          </a:bodyPr>
          <a:lstStyle/>
          <a:p>
            <a:pPr eaLnBrk="1" hangingPunct="1"/>
            <a:r>
              <a:rPr lang="en-US" sz="1800">
                <a:latin typeface="Arial" charset="0"/>
              </a:rPr>
              <a:t>Population &amp;</a:t>
            </a:r>
          </a:p>
          <a:p>
            <a:pPr eaLnBrk="1" hangingPunct="1"/>
            <a:r>
              <a:rPr lang="en-US" sz="1800">
                <a:latin typeface="Arial" charset="0"/>
              </a:rPr>
              <a:t>Transport Constraint</a:t>
            </a:r>
          </a:p>
        </p:txBody>
      </p:sp>
      <p:sp>
        <p:nvSpPr>
          <p:cNvPr id="229385" name="Text Box 9"/>
          <p:cNvSpPr txBox="1">
            <a:spLocks noChangeArrowheads="1"/>
          </p:cNvSpPr>
          <p:nvPr/>
        </p:nvSpPr>
        <p:spPr bwMode="auto">
          <a:xfrm>
            <a:off x="2051050" y="3644900"/>
            <a:ext cx="2303463" cy="650875"/>
          </a:xfrm>
          <a:prstGeom prst="rect">
            <a:avLst/>
          </a:prstGeom>
          <a:noFill/>
          <a:ln w="9525">
            <a:solidFill>
              <a:schemeClr val="tx1"/>
            </a:solidFill>
            <a:prstDash val="dash"/>
            <a:miter lim="800000"/>
            <a:headEnd/>
            <a:tailEnd/>
          </a:ln>
          <a:effectLst/>
        </p:spPr>
        <p:txBody>
          <a:bodyPr>
            <a:spAutoFit/>
          </a:bodyPr>
          <a:lstStyle/>
          <a:p>
            <a:pPr eaLnBrk="1" hangingPunct="1"/>
            <a:r>
              <a:rPr lang="en-US" sz="1800">
                <a:latin typeface="Arial" charset="0"/>
              </a:rPr>
              <a:t>Traffic</a:t>
            </a:r>
          </a:p>
          <a:p>
            <a:pPr eaLnBrk="1" hangingPunct="1"/>
            <a:r>
              <a:rPr lang="en-US" sz="1800">
                <a:latin typeface="Arial" charset="0"/>
              </a:rPr>
              <a:t>&amp; Speed</a:t>
            </a:r>
          </a:p>
        </p:txBody>
      </p:sp>
      <p:sp>
        <p:nvSpPr>
          <p:cNvPr id="229386" name="Text Box 10"/>
          <p:cNvSpPr txBox="1">
            <a:spLocks noChangeArrowheads="1"/>
          </p:cNvSpPr>
          <p:nvPr/>
        </p:nvSpPr>
        <p:spPr bwMode="auto">
          <a:xfrm>
            <a:off x="395288" y="6165850"/>
            <a:ext cx="3960812" cy="376238"/>
          </a:xfrm>
          <a:prstGeom prst="rect">
            <a:avLst/>
          </a:prstGeom>
          <a:solidFill>
            <a:srgbClr val="FFFF99"/>
          </a:solidFill>
          <a:ln w="9525">
            <a:solidFill>
              <a:schemeClr val="tx1"/>
            </a:solidFill>
            <a:miter lim="800000"/>
            <a:headEnd/>
            <a:tailEnd/>
          </a:ln>
          <a:effectLst/>
        </p:spPr>
        <p:txBody>
          <a:bodyPr>
            <a:spAutoFit/>
          </a:bodyPr>
          <a:lstStyle/>
          <a:p>
            <a:pPr eaLnBrk="1" hangingPunct="1"/>
            <a:r>
              <a:rPr lang="en-US" sz="1800" b="1">
                <a:latin typeface="Arial" charset="0"/>
              </a:rPr>
              <a:t>Local roads planning rules</a:t>
            </a:r>
          </a:p>
        </p:txBody>
      </p:sp>
      <p:sp>
        <p:nvSpPr>
          <p:cNvPr id="229387" name="Text Box 11"/>
          <p:cNvSpPr txBox="1">
            <a:spLocks noChangeArrowheads="1"/>
          </p:cNvSpPr>
          <p:nvPr/>
        </p:nvSpPr>
        <p:spPr bwMode="auto">
          <a:xfrm>
            <a:off x="5076825" y="2781300"/>
            <a:ext cx="2160588" cy="2847975"/>
          </a:xfrm>
          <a:prstGeom prst="rect">
            <a:avLst/>
          </a:prstGeom>
          <a:noFill/>
          <a:ln w="9525">
            <a:solidFill>
              <a:schemeClr val="tx1"/>
            </a:solidFill>
            <a:prstDash val="dash"/>
            <a:miter lim="800000"/>
            <a:headEnd/>
            <a:tailEnd/>
          </a:ln>
          <a:effectLst/>
        </p:spPr>
        <p:txBody>
          <a:bodyPr>
            <a:spAutoFit/>
          </a:bodyPr>
          <a:lstStyle/>
          <a:p>
            <a:pPr eaLnBrk="1" hangingPunct="1"/>
            <a:r>
              <a:rPr lang="en-US" sz="1800">
                <a:latin typeface="Arial" charset="0"/>
              </a:rPr>
              <a:t>Alternative works</a:t>
            </a:r>
          </a:p>
          <a:p>
            <a:pPr eaLnBrk="1" hangingPunct="1"/>
            <a:endParaRPr lang="en-US" sz="1800">
              <a:latin typeface="Arial" charset="0"/>
            </a:endParaRPr>
          </a:p>
          <a:p>
            <a:pPr eaLnBrk="1" hangingPunct="1"/>
            <a:r>
              <a:rPr lang="en-US" sz="1800">
                <a:latin typeface="Arial" charset="0"/>
              </a:rPr>
              <a:t>Modeling</a:t>
            </a:r>
          </a:p>
          <a:p>
            <a:pPr eaLnBrk="1" hangingPunct="1"/>
            <a:endParaRPr lang="en-US" sz="1800">
              <a:latin typeface="Arial" charset="0"/>
            </a:endParaRPr>
          </a:p>
          <a:p>
            <a:pPr eaLnBrk="1" hangingPunct="1"/>
            <a:r>
              <a:rPr lang="en-US" sz="1800">
                <a:latin typeface="Arial" charset="0"/>
              </a:rPr>
              <a:t>Costing</a:t>
            </a:r>
          </a:p>
          <a:p>
            <a:pPr eaLnBrk="1" hangingPunct="1"/>
            <a:endParaRPr lang="en-US" sz="1800">
              <a:latin typeface="Arial" charset="0"/>
            </a:endParaRPr>
          </a:p>
          <a:p>
            <a:pPr eaLnBrk="1" hangingPunct="1"/>
            <a:r>
              <a:rPr lang="en-US" sz="1800">
                <a:latin typeface="Arial" charset="0"/>
              </a:rPr>
              <a:t>Benefits</a:t>
            </a:r>
          </a:p>
          <a:p>
            <a:pPr eaLnBrk="1" hangingPunct="1"/>
            <a:endParaRPr lang="en-US" sz="1800">
              <a:latin typeface="Arial" charset="0"/>
            </a:endParaRPr>
          </a:p>
          <a:p>
            <a:pPr eaLnBrk="1" hangingPunct="1"/>
            <a:r>
              <a:rPr lang="en-US" sz="1800">
                <a:latin typeface="Arial" charset="0"/>
              </a:rPr>
              <a:t>Screening &amp;</a:t>
            </a:r>
          </a:p>
          <a:p>
            <a:pPr eaLnBrk="1" hangingPunct="1"/>
            <a:r>
              <a:rPr lang="en-US" sz="1800">
                <a:latin typeface="Arial" charset="0"/>
              </a:rPr>
              <a:t>Ranking</a:t>
            </a:r>
          </a:p>
        </p:txBody>
      </p:sp>
      <p:sp>
        <p:nvSpPr>
          <p:cNvPr id="229388" name="Text Box 12"/>
          <p:cNvSpPr txBox="1">
            <a:spLocks noChangeArrowheads="1"/>
          </p:cNvSpPr>
          <p:nvPr/>
        </p:nvSpPr>
        <p:spPr bwMode="auto">
          <a:xfrm>
            <a:off x="395288" y="5805488"/>
            <a:ext cx="3960812" cy="376237"/>
          </a:xfrm>
          <a:prstGeom prst="rect">
            <a:avLst/>
          </a:prstGeom>
          <a:noFill/>
          <a:ln w="9525">
            <a:solidFill>
              <a:schemeClr val="tx1"/>
            </a:solidFill>
            <a:miter lim="800000"/>
            <a:headEnd/>
            <a:tailEnd/>
          </a:ln>
          <a:effectLst/>
        </p:spPr>
        <p:txBody>
          <a:bodyPr>
            <a:spAutoFit/>
          </a:bodyPr>
          <a:lstStyle/>
          <a:p>
            <a:pPr eaLnBrk="1" hangingPunct="1"/>
            <a:r>
              <a:rPr lang="en-US" sz="1800" b="1">
                <a:latin typeface="Arial" charset="0"/>
              </a:rPr>
              <a:t>Surveys</a:t>
            </a:r>
          </a:p>
        </p:txBody>
      </p:sp>
      <p:sp>
        <p:nvSpPr>
          <p:cNvPr id="229389" name="Text Box 13"/>
          <p:cNvSpPr txBox="1">
            <a:spLocks noChangeArrowheads="1"/>
          </p:cNvSpPr>
          <p:nvPr/>
        </p:nvSpPr>
        <p:spPr bwMode="auto">
          <a:xfrm>
            <a:off x="4356100" y="6165850"/>
            <a:ext cx="3960813" cy="376238"/>
          </a:xfrm>
          <a:prstGeom prst="rect">
            <a:avLst/>
          </a:prstGeom>
          <a:solidFill>
            <a:srgbClr val="99FF99"/>
          </a:solidFill>
          <a:ln w="9525">
            <a:solidFill>
              <a:schemeClr val="tx1"/>
            </a:solidFill>
            <a:miter lim="800000"/>
            <a:headEnd/>
            <a:tailEnd/>
          </a:ln>
          <a:effectLst/>
        </p:spPr>
        <p:txBody>
          <a:bodyPr>
            <a:spAutoFit/>
          </a:bodyPr>
          <a:lstStyle/>
          <a:p>
            <a:pPr eaLnBrk="1" hangingPunct="1"/>
            <a:r>
              <a:rPr lang="en-US" sz="1800" b="1">
                <a:latin typeface="Arial" charset="0"/>
              </a:rPr>
              <a:t>LVRMS</a:t>
            </a:r>
          </a:p>
        </p:txBody>
      </p:sp>
      <p:sp>
        <p:nvSpPr>
          <p:cNvPr id="229390" name="Text Box 14"/>
          <p:cNvSpPr txBox="1">
            <a:spLocks noChangeArrowheads="1"/>
          </p:cNvSpPr>
          <p:nvPr/>
        </p:nvSpPr>
        <p:spPr bwMode="auto">
          <a:xfrm>
            <a:off x="4356100" y="5805488"/>
            <a:ext cx="3960813" cy="376237"/>
          </a:xfrm>
          <a:prstGeom prst="rect">
            <a:avLst/>
          </a:prstGeom>
          <a:noFill/>
          <a:ln w="9525">
            <a:solidFill>
              <a:schemeClr val="tx1"/>
            </a:solidFill>
            <a:miter lim="800000"/>
            <a:headEnd/>
            <a:tailEnd/>
          </a:ln>
          <a:effectLst/>
        </p:spPr>
        <p:txBody>
          <a:bodyPr>
            <a:spAutoFit/>
          </a:bodyPr>
          <a:lstStyle/>
          <a:p>
            <a:pPr eaLnBrk="1" hangingPunct="1"/>
            <a:r>
              <a:rPr lang="en-US" sz="1800" b="1">
                <a:latin typeface="Arial" charset="0"/>
              </a:rPr>
              <a:t>Project Identification</a:t>
            </a:r>
          </a:p>
        </p:txBody>
      </p:sp>
      <p:sp>
        <p:nvSpPr>
          <p:cNvPr id="229391" name="Text Box 15"/>
          <p:cNvSpPr txBox="1">
            <a:spLocks noChangeArrowheads="1"/>
          </p:cNvSpPr>
          <p:nvPr/>
        </p:nvSpPr>
        <p:spPr bwMode="auto">
          <a:xfrm rot="16200000">
            <a:off x="7360444" y="3737769"/>
            <a:ext cx="2720975" cy="376237"/>
          </a:xfrm>
          <a:prstGeom prst="rect">
            <a:avLst/>
          </a:prstGeom>
          <a:noFill/>
          <a:ln w="9525">
            <a:solidFill>
              <a:schemeClr val="tx1"/>
            </a:solidFill>
            <a:miter lim="800000"/>
            <a:headEnd/>
            <a:tailEnd/>
          </a:ln>
          <a:effectLst/>
        </p:spPr>
        <p:txBody>
          <a:bodyPr wrap="none">
            <a:spAutoFit/>
          </a:bodyPr>
          <a:lstStyle/>
          <a:p>
            <a:pPr eaLnBrk="1" hangingPunct="1"/>
            <a:r>
              <a:rPr lang="en-US" sz="1800" b="1">
                <a:latin typeface="Arial" charset="0"/>
              </a:rPr>
              <a:t>FINAL PROGRAMMING</a:t>
            </a:r>
          </a:p>
        </p:txBody>
      </p:sp>
      <p:sp>
        <p:nvSpPr>
          <p:cNvPr id="229392" name="Text Box 16"/>
          <p:cNvSpPr txBox="1">
            <a:spLocks noChangeArrowheads="1"/>
          </p:cNvSpPr>
          <p:nvPr/>
        </p:nvSpPr>
        <p:spPr bwMode="auto">
          <a:xfrm>
            <a:off x="8316913" y="6165850"/>
            <a:ext cx="827087" cy="376238"/>
          </a:xfrm>
          <a:prstGeom prst="rect">
            <a:avLst/>
          </a:prstGeom>
          <a:solidFill>
            <a:srgbClr val="FFFF99"/>
          </a:solidFill>
          <a:ln w="9525">
            <a:solidFill>
              <a:schemeClr val="tx1"/>
            </a:solidFill>
            <a:miter lim="800000"/>
            <a:headEnd/>
            <a:tailEnd/>
          </a:ln>
          <a:effectLst/>
        </p:spPr>
        <p:txBody>
          <a:bodyPr>
            <a:spAutoFit/>
          </a:bodyPr>
          <a:lstStyle/>
          <a:p>
            <a:pPr eaLnBrk="1" hangingPunct="1"/>
            <a:r>
              <a:rPr lang="en-US" sz="1800" b="1">
                <a:latin typeface="Arial" charset="0"/>
              </a:rPr>
              <a:t>LRPR</a:t>
            </a:r>
          </a:p>
        </p:txBody>
      </p:sp>
      <p:sp>
        <p:nvSpPr>
          <p:cNvPr id="229393" name="Line 17"/>
          <p:cNvSpPr>
            <a:spLocks noChangeShapeType="1"/>
          </p:cNvSpPr>
          <p:nvPr/>
        </p:nvSpPr>
        <p:spPr bwMode="auto">
          <a:xfrm>
            <a:off x="4356100" y="4005263"/>
            <a:ext cx="287338" cy="0"/>
          </a:xfrm>
          <a:prstGeom prst="line">
            <a:avLst/>
          </a:prstGeom>
          <a:noFill/>
          <a:ln w="9525">
            <a:solidFill>
              <a:schemeClr val="tx1"/>
            </a:solidFill>
            <a:round/>
            <a:headEnd/>
            <a:tailEnd/>
          </a:ln>
          <a:effectLst/>
        </p:spPr>
        <p:txBody>
          <a:bodyPr/>
          <a:lstStyle/>
          <a:p>
            <a:endParaRPr lang="en-US"/>
          </a:p>
        </p:txBody>
      </p:sp>
      <p:sp>
        <p:nvSpPr>
          <p:cNvPr id="229394" name="Line 18"/>
          <p:cNvSpPr>
            <a:spLocks noChangeShapeType="1"/>
          </p:cNvSpPr>
          <p:nvPr/>
        </p:nvSpPr>
        <p:spPr bwMode="auto">
          <a:xfrm>
            <a:off x="4356100" y="4868863"/>
            <a:ext cx="287338" cy="0"/>
          </a:xfrm>
          <a:prstGeom prst="line">
            <a:avLst/>
          </a:prstGeom>
          <a:noFill/>
          <a:ln w="9525">
            <a:solidFill>
              <a:schemeClr val="tx1"/>
            </a:solidFill>
            <a:round/>
            <a:headEnd/>
            <a:tailEnd/>
          </a:ln>
          <a:effectLst/>
        </p:spPr>
        <p:txBody>
          <a:bodyPr/>
          <a:lstStyle/>
          <a:p>
            <a:endParaRPr lang="en-US"/>
          </a:p>
        </p:txBody>
      </p:sp>
      <p:sp>
        <p:nvSpPr>
          <p:cNvPr id="229395" name="Line 19"/>
          <p:cNvSpPr>
            <a:spLocks noChangeShapeType="1"/>
          </p:cNvSpPr>
          <p:nvPr/>
        </p:nvSpPr>
        <p:spPr bwMode="auto">
          <a:xfrm flipV="1">
            <a:off x="4643438" y="4005263"/>
            <a:ext cx="0" cy="863600"/>
          </a:xfrm>
          <a:prstGeom prst="line">
            <a:avLst/>
          </a:prstGeom>
          <a:noFill/>
          <a:ln w="9525">
            <a:solidFill>
              <a:schemeClr val="tx1"/>
            </a:solidFill>
            <a:round/>
            <a:headEnd/>
            <a:tailEnd/>
          </a:ln>
          <a:effectLst/>
        </p:spPr>
        <p:txBody>
          <a:bodyPr/>
          <a:lstStyle/>
          <a:p>
            <a:endParaRPr lang="en-US"/>
          </a:p>
        </p:txBody>
      </p:sp>
      <p:sp>
        <p:nvSpPr>
          <p:cNvPr id="229396" name="Line 20"/>
          <p:cNvSpPr>
            <a:spLocks noChangeShapeType="1"/>
          </p:cNvSpPr>
          <p:nvPr/>
        </p:nvSpPr>
        <p:spPr bwMode="auto">
          <a:xfrm>
            <a:off x="4643438" y="4437063"/>
            <a:ext cx="433387" cy="0"/>
          </a:xfrm>
          <a:prstGeom prst="line">
            <a:avLst/>
          </a:prstGeom>
          <a:noFill/>
          <a:ln w="9525">
            <a:solidFill>
              <a:schemeClr val="tx1"/>
            </a:solidFill>
            <a:round/>
            <a:headEnd/>
            <a:tailEnd type="triangle" w="med" len="med"/>
          </a:ln>
          <a:effectLst/>
        </p:spPr>
        <p:txBody>
          <a:bodyPr/>
          <a:lstStyle/>
          <a:p>
            <a:endParaRPr lang="en-US"/>
          </a:p>
        </p:txBody>
      </p:sp>
      <p:sp>
        <p:nvSpPr>
          <p:cNvPr id="229397" name="Line 21"/>
          <p:cNvSpPr>
            <a:spLocks noChangeShapeType="1"/>
          </p:cNvSpPr>
          <p:nvPr/>
        </p:nvSpPr>
        <p:spPr bwMode="auto">
          <a:xfrm flipV="1">
            <a:off x="1331913" y="2205038"/>
            <a:ext cx="0" cy="431800"/>
          </a:xfrm>
          <a:prstGeom prst="line">
            <a:avLst/>
          </a:prstGeom>
          <a:noFill/>
          <a:ln w="9525">
            <a:solidFill>
              <a:schemeClr val="tx1"/>
            </a:solidFill>
            <a:round/>
            <a:headEnd/>
            <a:tailEnd type="triangle" w="med" len="med"/>
          </a:ln>
          <a:effectLst/>
        </p:spPr>
        <p:txBody>
          <a:bodyPr/>
          <a:lstStyle/>
          <a:p>
            <a:endParaRPr lang="en-US"/>
          </a:p>
        </p:txBody>
      </p:sp>
      <p:sp>
        <p:nvSpPr>
          <p:cNvPr id="229398" name="Line 22"/>
          <p:cNvSpPr>
            <a:spLocks noChangeShapeType="1"/>
          </p:cNvSpPr>
          <p:nvPr/>
        </p:nvSpPr>
        <p:spPr bwMode="auto">
          <a:xfrm rot="10800000" flipV="1">
            <a:off x="2771775" y="2205038"/>
            <a:ext cx="0" cy="431800"/>
          </a:xfrm>
          <a:prstGeom prst="line">
            <a:avLst/>
          </a:prstGeom>
          <a:noFill/>
          <a:ln w="9525">
            <a:solidFill>
              <a:schemeClr val="tx1"/>
            </a:solidFill>
            <a:round/>
            <a:headEnd/>
            <a:tailEnd type="triangle" w="med" len="med"/>
          </a:ln>
          <a:effectLst/>
        </p:spPr>
        <p:txBody>
          <a:bodyPr/>
          <a:lstStyle/>
          <a:p>
            <a:endParaRPr lang="en-US"/>
          </a:p>
        </p:txBody>
      </p:sp>
      <p:sp>
        <p:nvSpPr>
          <p:cNvPr id="229399" name="Line 23"/>
          <p:cNvSpPr>
            <a:spLocks noChangeShapeType="1"/>
          </p:cNvSpPr>
          <p:nvPr/>
        </p:nvSpPr>
        <p:spPr bwMode="auto">
          <a:xfrm>
            <a:off x="2843213" y="3284538"/>
            <a:ext cx="0" cy="215900"/>
          </a:xfrm>
          <a:prstGeom prst="line">
            <a:avLst/>
          </a:prstGeom>
          <a:noFill/>
          <a:ln w="9525">
            <a:solidFill>
              <a:schemeClr val="tx1"/>
            </a:solidFill>
            <a:round/>
            <a:headEnd/>
            <a:tailEnd/>
          </a:ln>
          <a:effectLst/>
        </p:spPr>
        <p:txBody>
          <a:bodyPr/>
          <a:lstStyle/>
          <a:p>
            <a:endParaRPr lang="en-US"/>
          </a:p>
        </p:txBody>
      </p:sp>
      <p:sp>
        <p:nvSpPr>
          <p:cNvPr id="229400" name="Line 24"/>
          <p:cNvSpPr>
            <a:spLocks noChangeShapeType="1"/>
          </p:cNvSpPr>
          <p:nvPr/>
        </p:nvSpPr>
        <p:spPr bwMode="auto">
          <a:xfrm flipH="1" flipV="1">
            <a:off x="827088" y="3500438"/>
            <a:ext cx="2016125" cy="0"/>
          </a:xfrm>
          <a:prstGeom prst="line">
            <a:avLst/>
          </a:prstGeom>
          <a:noFill/>
          <a:ln w="9525">
            <a:solidFill>
              <a:schemeClr val="tx1"/>
            </a:solidFill>
            <a:round/>
            <a:headEnd/>
            <a:tailEnd/>
          </a:ln>
          <a:effectLst/>
        </p:spPr>
        <p:txBody>
          <a:bodyPr/>
          <a:lstStyle/>
          <a:p>
            <a:endParaRPr lang="en-US"/>
          </a:p>
        </p:txBody>
      </p:sp>
      <p:sp>
        <p:nvSpPr>
          <p:cNvPr id="229401" name="Line 25"/>
          <p:cNvSpPr>
            <a:spLocks noChangeShapeType="1"/>
          </p:cNvSpPr>
          <p:nvPr/>
        </p:nvSpPr>
        <p:spPr bwMode="auto">
          <a:xfrm>
            <a:off x="827088" y="3500438"/>
            <a:ext cx="0" cy="649287"/>
          </a:xfrm>
          <a:prstGeom prst="line">
            <a:avLst/>
          </a:prstGeom>
          <a:noFill/>
          <a:ln w="9525">
            <a:solidFill>
              <a:schemeClr val="tx1"/>
            </a:solidFill>
            <a:round/>
            <a:headEnd/>
            <a:tailEnd type="triangle" w="med" len="med"/>
          </a:ln>
          <a:effectLst/>
        </p:spPr>
        <p:txBody>
          <a:bodyPr/>
          <a:lstStyle/>
          <a:p>
            <a:endParaRPr lang="en-US"/>
          </a:p>
        </p:txBody>
      </p:sp>
      <p:sp>
        <p:nvSpPr>
          <p:cNvPr id="229402" name="Line 26"/>
          <p:cNvSpPr>
            <a:spLocks noChangeShapeType="1"/>
          </p:cNvSpPr>
          <p:nvPr/>
        </p:nvSpPr>
        <p:spPr bwMode="auto">
          <a:xfrm>
            <a:off x="1619250" y="4365625"/>
            <a:ext cx="144463" cy="0"/>
          </a:xfrm>
          <a:prstGeom prst="line">
            <a:avLst/>
          </a:prstGeom>
          <a:noFill/>
          <a:ln w="9525">
            <a:solidFill>
              <a:schemeClr val="tx1"/>
            </a:solidFill>
            <a:round/>
            <a:headEnd/>
            <a:tailEnd/>
          </a:ln>
          <a:effectLst/>
        </p:spPr>
        <p:txBody>
          <a:bodyPr/>
          <a:lstStyle/>
          <a:p>
            <a:endParaRPr lang="en-US"/>
          </a:p>
        </p:txBody>
      </p:sp>
      <p:sp>
        <p:nvSpPr>
          <p:cNvPr id="229403" name="Line 27"/>
          <p:cNvSpPr>
            <a:spLocks noChangeShapeType="1"/>
          </p:cNvSpPr>
          <p:nvPr/>
        </p:nvSpPr>
        <p:spPr bwMode="auto">
          <a:xfrm flipV="1">
            <a:off x="1763713" y="3860800"/>
            <a:ext cx="0" cy="504825"/>
          </a:xfrm>
          <a:prstGeom prst="line">
            <a:avLst/>
          </a:prstGeom>
          <a:noFill/>
          <a:ln w="9525">
            <a:solidFill>
              <a:schemeClr val="tx1"/>
            </a:solidFill>
            <a:round/>
            <a:headEnd/>
            <a:tailEnd/>
          </a:ln>
          <a:effectLst/>
        </p:spPr>
        <p:txBody>
          <a:bodyPr/>
          <a:lstStyle/>
          <a:p>
            <a:endParaRPr lang="en-US"/>
          </a:p>
        </p:txBody>
      </p:sp>
      <p:sp>
        <p:nvSpPr>
          <p:cNvPr id="229404" name="Line 28"/>
          <p:cNvSpPr>
            <a:spLocks noChangeShapeType="1"/>
          </p:cNvSpPr>
          <p:nvPr/>
        </p:nvSpPr>
        <p:spPr bwMode="auto">
          <a:xfrm>
            <a:off x="1763713" y="4292600"/>
            <a:ext cx="0" cy="649288"/>
          </a:xfrm>
          <a:prstGeom prst="line">
            <a:avLst/>
          </a:prstGeom>
          <a:noFill/>
          <a:ln w="9525">
            <a:solidFill>
              <a:schemeClr val="tx1"/>
            </a:solidFill>
            <a:round/>
            <a:headEnd/>
            <a:tailEnd/>
          </a:ln>
          <a:effectLst/>
        </p:spPr>
        <p:txBody>
          <a:bodyPr/>
          <a:lstStyle/>
          <a:p>
            <a:endParaRPr lang="en-US"/>
          </a:p>
        </p:txBody>
      </p:sp>
      <p:sp>
        <p:nvSpPr>
          <p:cNvPr id="229405" name="Line 29"/>
          <p:cNvSpPr>
            <a:spLocks noChangeShapeType="1"/>
          </p:cNvSpPr>
          <p:nvPr/>
        </p:nvSpPr>
        <p:spPr bwMode="auto">
          <a:xfrm flipV="1">
            <a:off x="1763713" y="4941888"/>
            <a:ext cx="287337" cy="0"/>
          </a:xfrm>
          <a:prstGeom prst="line">
            <a:avLst/>
          </a:prstGeom>
          <a:noFill/>
          <a:ln w="9525">
            <a:solidFill>
              <a:schemeClr val="tx1"/>
            </a:solidFill>
            <a:round/>
            <a:headEnd/>
            <a:tailEnd type="triangle" w="med" len="med"/>
          </a:ln>
          <a:effectLst/>
        </p:spPr>
        <p:txBody>
          <a:bodyPr/>
          <a:lstStyle/>
          <a:p>
            <a:endParaRPr lang="en-US"/>
          </a:p>
        </p:txBody>
      </p:sp>
      <p:sp>
        <p:nvSpPr>
          <p:cNvPr id="229406" name="Line 30"/>
          <p:cNvSpPr>
            <a:spLocks noChangeShapeType="1"/>
          </p:cNvSpPr>
          <p:nvPr/>
        </p:nvSpPr>
        <p:spPr bwMode="auto">
          <a:xfrm flipV="1">
            <a:off x="1763713" y="3860800"/>
            <a:ext cx="287337" cy="0"/>
          </a:xfrm>
          <a:prstGeom prst="line">
            <a:avLst/>
          </a:prstGeom>
          <a:noFill/>
          <a:ln w="9525">
            <a:solidFill>
              <a:schemeClr val="tx1"/>
            </a:solidFill>
            <a:round/>
            <a:headEnd/>
            <a:tailEnd type="triangle" w="med" len="med"/>
          </a:ln>
          <a:effectLst/>
        </p:spPr>
        <p:txBody>
          <a:bodyPr/>
          <a:lstStyle/>
          <a:p>
            <a:endParaRPr lang="en-US"/>
          </a:p>
        </p:txBody>
      </p:sp>
      <p:sp>
        <p:nvSpPr>
          <p:cNvPr id="229407" name="AutoShape 31"/>
          <p:cNvSpPr>
            <a:spLocks noChangeArrowheads="1"/>
          </p:cNvSpPr>
          <p:nvPr/>
        </p:nvSpPr>
        <p:spPr bwMode="auto">
          <a:xfrm>
            <a:off x="6948488" y="4005263"/>
            <a:ext cx="504825" cy="48577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lgn="ctr">
            <a:solidFill>
              <a:schemeClr val="tx1"/>
            </a:solidFill>
            <a:miter lim="800000"/>
            <a:headEnd/>
            <a:tailEnd/>
          </a:ln>
          <a:effectLst/>
        </p:spPr>
        <p:txBody>
          <a:bodyPr wrap="none" anchor="ctr"/>
          <a:lstStyle/>
          <a:p>
            <a:endParaRPr lang="en-US"/>
          </a:p>
        </p:txBody>
      </p:sp>
      <p:sp>
        <p:nvSpPr>
          <p:cNvPr id="229408" name="Text Box 32"/>
          <p:cNvSpPr txBox="1">
            <a:spLocks noChangeArrowheads="1"/>
          </p:cNvSpPr>
          <p:nvPr/>
        </p:nvSpPr>
        <p:spPr bwMode="auto">
          <a:xfrm rot="16200000">
            <a:off x="5901531" y="3756819"/>
            <a:ext cx="3622675" cy="376238"/>
          </a:xfrm>
          <a:prstGeom prst="rect">
            <a:avLst/>
          </a:prstGeom>
          <a:noFill/>
          <a:ln w="9525">
            <a:solidFill>
              <a:schemeClr val="tx1"/>
            </a:solidFill>
            <a:miter lim="800000"/>
            <a:headEnd/>
            <a:tailEnd/>
          </a:ln>
          <a:effectLst/>
        </p:spPr>
        <p:txBody>
          <a:bodyPr wrap="none">
            <a:spAutoFit/>
          </a:bodyPr>
          <a:lstStyle/>
          <a:p>
            <a:pPr eaLnBrk="1" hangingPunct="1"/>
            <a:r>
              <a:rPr lang="en-US" sz="1800" b="1">
                <a:latin typeface="Arial" charset="0"/>
              </a:rPr>
              <a:t>PRELIMINARY PROGRAMMING</a:t>
            </a:r>
          </a:p>
        </p:txBody>
      </p:sp>
      <p:sp>
        <p:nvSpPr>
          <p:cNvPr id="229409" name="AutoShape 33"/>
          <p:cNvSpPr>
            <a:spLocks noChangeArrowheads="1"/>
          </p:cNvSpPr>
          <p:nvPr/>
        </p:nvSpPr>
        <p:spPr bwMode="auto">
          <a:xfrm>
            <a:off x="8027988" y="4005263"/>
            <a:ext cx="361950" cy="48577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lgn="ctr">
            <a:solidFill>
              <a:schemeClr val="tx1"/>
            </a:solidFill>
            <a:miter lim="800000"/>
            <a:headEnd/>
            <a:tailEnd/>
          </a:ln>
          <a:effectLst/>
        </p:spPr>
        <p:txBody>
          <a:bodyPr wrap="none" anchor="ctr"/>
          <a:lstStyle/>
          <a:p>
            <a:endParaRPr lang="en-US"/>
          </a:p>
        </p:txBody>
      </p:sp>
      <p:sp>
        <p:nvSpPr>
          <p:cNvPr id="229410" name="Text Box 34"/>
          <p:cNvSpPr txBox="1">
            <a:spLocks noChangeArrowheads="1"/>
          </p:cNvSpPr>
          <p:nvPr/>
        </p:nvSpPr>
        <p:spPr bwMode="auto">
          <a:xfrm>
            <a:off x="1403350" y="5013325"/>
            <a:ext cx="488950" cy="366713"/>
          </a:xfrm>
          <a:prstGeom prst="rect">
            <a:avLst/>
          </a:prstGeom>
          <a:noFill/>
          <a:ln w="9525" algn="ctr">
            <a:noFill/>
            <a:miter lim="800000"/>
            <a:headEnd/>
            <a:tailEnd/>
          </a:ln>
          <a:effectLst/>
        </p:spPr>
        <p:txBody>
          <a:bodyPr wrap="none">
            <a:spAutoFit/>
          </a:bodyPr>
          <a:lstStyle/>
          <a:p>
            <a:pPr eaLnBrk="1" hangingPunct="1"/>
            <a:r>
              <a:rPr lang="en-US" sz="1800" b="1">
                <a:latin typeface="Arial" charset="0"/>
              </a:rPr>
              <a:t>No</a:t>
            </a:r>
          </a:p>
        </p:txBody>
      </p:sp>
      <p:sp>
        <p:nvSpPr>
          <p:cNvPr id="229411" name="Text Box 35"/>
          <p:cNvSpPr txBox="1">
            <a:spLocks noChangeArrowheads="1"/>
          </p:cNvSpPr>
          <p:nvPr/>
        </p:nvSpPr>
        <p:spPr bwMode="auto">
          <a:xfrm>
            <a:off x="1323975" y="3521075"/>
            <a:ext cx="590550" cy="366713"/>
          </a:xfrm>
          <a:prstGeom prst="rect">
            <a:avLst/>
          </a:prstGeom>
          <a:noFill/>
          <a:ln w="9525" algn="ctr">
            <a:noFill/>
            <a:miter lim="800000"/>
            <a:headEnd/>
            <a:tailEnd/>
          </a:ln>
          <a:effectLst/>
        </p:spPr>
        <p:txBody>
          <a:bodyPr wrap="none">
            <a:spAutoFit/>
          </a:bodyPr>
          <a:lstStyle/>
          <a:p>
            <a:pPr eaLnBrk="1" hangingPunct="1"/>
            <a:r>
              <a:rPr lang="en-US" sz="1800" b="1">
                <a:latin typeface="Arial" charset="0"/>
              </a:rPr>
              <a:t>Yes</a:t>
            </a:r>
          </a:p>
        </p:txBody>
      </p:sp>
      <p:sp>
        <p:nvSpPr>
          <p:cNvPr id="229412" name="Rectangle 36"/>
          <p:cNvSpPr>
            <a:spLocks noChangeArrowheads="1"/>
          </p:cNvSpPr>
          <p:nvPr/>
        </p:nvSpPr>
        <p:spPr bwMode="auto">
          <a:xfrm>
            <a:off x="5940425" y="188913"/>
            <a:ext cx="4319588" cy="1066800"/>
          </a:xfrm>
          <a:prstGeom prst="rect">
            <a:avLst/>
          </a:prstGeom>
          <a:noFill/>
          <a:ln w="9525">
            <a:noFill/>
            <a:miter lim="800000"/>
            <a:headEnd/>
            <a:tailEnd/>
          </a:ln>
          <a:effectLst/>
        </p:spPr>
        <p:txBody>
          <a:bodyPr anchor="ctr"/>
          <a:lstStyle/>
          <a:p>
            <a:pPr algn="l">
              <a:lnSpc>
                <a:spcPts val="3500"/>
              </a:lnSpc>
            </a:pPr>
            <a:r>
              <a:rPr lang="en-US" sz="2000" b="1">
                <a:solidFill>
                  <a:srgbClr val="190D57"/>
                </a:solidFill>
                <a:latin typeface="Arial" charset="0"/>
              </a:rPr>
              <a:t>Low Volume Roads</a:t>
            </a:r>
            <a:br>
              <a:rPr lang="en-US" sz="2000" b="1">
                <a:solidFill>
                  <a:srgbClr val="190D57"/>
                </a:solidFill>
                <a:latin typeface="Arial" charset="0"/>
              </a:rPr>
            </a:br>
            <a:r>
              <a:rPr lang="en-US" sz="2000" b="1">
                <a:solidFill>
                  <a:srgbClr val="190D57"/>
                </a:solidFill>
                <a:latin typeface="Arial" charset="0"/>
              </a:rPr>
              <a:t>Management System</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Indonesia:  Taking modest steps in a developing context</a:t>
            </a:r>
            <a:endParaRPr lang="en-US" dirty="0"/>
          </a:p>
        </p:txBody>
      </p:sp>
      <p:sp>
        <p:nvSpPr>
          <p:cNvPr id="4" name="Footer Placeholder 3"/>
          <p:cNvSpPr>
            <a:spLocks noGrp="1"/>
          </p:cNvSpPr>
          <p:nvPr>
            <p:ph type="ftr" sz="quarter" idx="11"/>
          </p:nvPr>
        </p:nvSpPr>
        <p:spPr/>
        <p:txBody>
          <a:bodyPr/>
          <a:lstStyle/>
          <a:p>
            <a:r>
              <a:rPr lang="en-AU" smtClean="0"/>
              <a:t>www.arrb.com.au	Advancing safety and efficiency in transport through knowledge </a:t>
            </a:r>
            <a:endParaRPr lang="en-AU"/>
          </a:p>
        </p:txBody>
      </p:sp>
      <p:sp>
        <p:nvSpPr>
          <p:cNvPr id="5" name="Slide Number Placeholder 4"/>
          <p:cNvSpPr>
            <a:spLocks noGrp="1"/>
          </p:cNvSpPr>
          <p:nvPr>
            <p:ph type="sldNum" sz="quarter" idx="12"/>
          </p:nvPr>
        </p:nvSpPr>
        <p:spPr/>
        <p:txBody>
          <a:bodyPr/>
          <a:lstStyle/>
          <a:p>
            <a:fld id="{CFE859FF-4F63-4404-8435-E03F6BC09438}" type="slidenum">
              <a:rPr lang="en-AU" smtClean="0"/>
              <a:pPr/>
              <a:t>31</a:t>
            </a:fld>
            <a:endParaRPr lang="en-AU"/>
          </a:p>
        </p:txBody>
      </p:sp>
      <p:sp>
        <p:nvSpPr>
          <p:cNvPr id="7" name="Rounded Rectangle 6"/>
          <p:cNvSpPr/>
          <p:nvPr/>
        </p:nvSpPr>
        <p:spPr bwMode="auto">
          <a:xfrm>
            <a:off x="428596" y="1643050"/>
            <a:ext cx="7358114" cy="4500594"/>
          </a:xfrm>
          <a:prstGeom prst="roundRect">
            <a:avLst>
              <a:gd name="adj" fmla="val 9334"/>
            </a:avLst>
          </a:prstGeom>
          <a:solidFill>
            <a:srgbClr val="FF9900"/>
          </a:solidFill>
          <a:ln w="0" cap="flat" cmpd="sng" algn="ctr">
            <a:noFill/>
            <a:prstDash val="solid"/>
            <a:round/>
            <a:headEnd type="none" w="med" len="med"/>
            <a:tailEnd type="none" w="med" len="med"/>
          </a:ln>
          <a:effectLst>
            <a:outerShdw blurRad="50800" dist="127000" dir="18900000" algn="bl" rotWithShape="0">
              <a:prstClr val="black">
                <a:alpha val="40000"/>
              </a:prstClr>
            </a:outerShdw>
          </a:effectLst>
        </p:spPr>
        <p:txBody>
          <a:bodyPr wrap="square">
            <a:spAutoFit/>
          </a:bodyPr>
          <a:lstStyle/>
          <a:p>
            <a:pPr marL="342900" indent="-342900">
              <a:lnSpc>
                <a:spcPct val="150000"/>
              </a:lnSpc>
              <a:buFont typeface="Arial" pitchFamily="34" charset="0"/>
              <a:buChar char="•"/>
            </a:pPr>
            <a:r>
              <a:rPr lang="en-US" b="1" dirty="0" smtClean="0"/>
              <a:t>Comprehensive and consistent advice</a:t>
            </a:r>
          </a:p>
          <a:p>
            <a:pPr marL="800100" lvl="1" indent="-342900">
              <a:lnSpc>
                <a:spcPct val="150000"/>
              </a:lnSpc>
              <a:buFont typeface="Arial" pitchFamily="34" charset="0"/>
              <a:buChar char="•"/>
            </a:pPr>
            <a:r>
              <a:rPr lang="en-US" b="1" dirty="0" smtClean="0"/>
              <a:t>DON’T DREAM – THIS IS A PARADIGM CHANGE</a:t>
            </a:r>
          </a:p>
          <a:p>
            <a:pPr marL="800100" lvl="1" indent="-342900">
              <a:lnSpc>
                <a:spcPct val="150000"/>
              </a:lnSpc>
              <a:buFont typeface="Arial" pitchFamily="34" charset="0"/>
              <a:buChar char="•"/>
            </a:pPr>
            <a:r>
              <a:rPr lang="en-US" b="1" dirty="0" smtClean="0"/>
              <a:t>Stable funding = market exists</a:t>
            </a:r>
          </a:p>
          <a:p>
            <a:pPr marL="800100" lvl="1" indent="-342900">
              <a:lnSpc>
                <a:spcPct val="150000"/>
              </a:lnSpc>
              <a:buFont typeface="Arial" pitchFamily="34" charset="0"/>
              <a:buChar char="•"/>
            </a:pPr>
            <a:r>
              <a:rPr lang="en-US" b="1" dirty="0" smtClean="0"/>
              <a:t>Priority to maintenance</a:t>
            </a:r>
          </a:p>
          <a:p>
            <a:pPr marL="800100" lvl="1" indent="-342900">
              <a:lnSpc>
                <a:spcPct val="150000"/>
              </a:lnSpc>
              <a:buFont typeface="Arial" pitchFamily="34" charset="0"/>
              <a:buChar char="•"/>
            </a:pPr>
            <a:r>
              <a:rPr lang="en-US" b="1" dirty="0" smtClean="0"/>
              <a:t>Enforceable standards</a:t>
            </a:r>
          </a:p>
          <a:p>
            <a:pPr marL="800100" lvl="1" indent="-342900">
              <a:lnSpc>
                <a:spcPct val="150000"/>
              </a:lnSpc>
              <a:buFont typeface="Arial" pitchFamily="34" charset="0"/>
              <a:buChar char="•"/>
            </a:pPr>
            <a:r>
              <a:rPr lang="en-US" b="1" dirty="0" smtClean="0"/>
              <a:t>Long term management of strategic ‘core’ network</a:t>
            </a:r>
          </a:p>
          <a:p>
            <a:pPr marL="800100" lvl="1" indent="-342900">
              <a:lnSpc>
                <a:spcPct val="150000"/>
              </a:lnSpc>
              <a:buFont typeface="Arial" pitchFamily="34" charset="0"/>
              <a:buChar char="•"/>
            </a:pPr>
            <a:r>
              <a:rPr lang="en-US" b="1" dirty="0" smtClean="0"/>
              <a:t>Foster mature </a:t>
            </a:r>
            <a:r>
              <a:rPr lang="en-US" b="1" dirty="0" err="1" smtClean="0"/>
              <a:t>behaviour</a:t>
            </a:r>
            <a:endParaRPr lang="en-US" b="1" dirty="0" smtClean="0"/>
          </a:p>
          <a:p>
            <a:pPr marL="800100" lvl="1" indent="-342900">
              <a:lnSpc>
                <a:spcPct val="150000"/>
              </a:lnSpc>
              <a:buFont typeface="Arial" pitchFamily="34" charset="0"/>
              <a:buChar char="•"/>
            </a:pPr>
            <a:r>
              <a:rPr lang="en-US" b="1" dirty="0" smtClean="0"/>
              <a:t>Support industry wide capacity building</a:t>
            </a:r>
          </a:p>
          <a:p>
            <a:pPr marL="800100" lvl="1" indent="-342900">
              <a:lnSpc>
                <a:spcPct val="150000"/>
              </a:lnSpc>
              <a:buFont typeface="Arial" pitchFamily="34" charset="0"/>
              <a:buChar char="•"/>
            </a:pPr>
            <a:r>
              <a:rPr lang="en-US" b="1" dirty="0" smtClean="0"/>
              <a:t>A GRADUAL PROCESS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1000"/>
                                        <p:tgtEl>
                                          <p:spTgt spid="7">
                                            <p:bg/>
                                          </p:spTgt>
                                        </p:tgtEl>
                                      </p:cBhvr>
                                    </p:animEffect>
                                    <p:anim calcmode="lin" valueType="num">
                                      <p:cBhvr>
                                        <p:cTn id="8" dur="1000" fill="hold"/>
                                        <p:tgtEl>
                                          <p:spTgt spid="7">
                                            <p:bg/>
                                          </p:spTgt>
                                        </p:tgtEl>
                                        <p:attrNameLst>
                                          <p:attrName>ppt_x</p:attrName>
                                        </p:attrNameLst>
                                      </p:cBhvr>
                                      <p:tavLst>
                                        <p:tav tm="0">
                                          <p:val>
                                            <p:strVal val="#ppt_x"/>
                                          </p:val>
                                        </p:tav>
                                        <p:tav tm="100000">
                                          <p:val>
                                            <p:strVal val="#ppt_x"/>
                                          </p:val>
                                        </p:tav>
                                      </p:tavLst>
                                    </p:anim>
                                    <p:anim calcmode="lin" valueType="num">
                                      <p:cBhvr>
                                        <p:cTn id="9" dur="900" decel="100000" fill="hold"/>
                                        <p:tgtEl>
                                          <p:spTgt spid="7">
                                            <p:bg/>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bg/>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1000"/>
                                        <p:tgtEl>
                                          <p:spTgt spid="7">
                                            <p:txEl>
                                              <p:pRg st="0" end="0"/>
                                            </p:txEl>
                                          </p:spTgt>
                                        </p:tgtEl>
                                      </p:cBhvr>
                                    </p:animEffect>
                                    <p:anim calcmode="lin" valueType="num">
                                      <p:cBhvr>
                                        <p:cTn id="14"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7">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7">
                                            <p:txEl>
                                              <p:pRg st="0" end="0"/>
                                            </p:txEl>
                                          </p:spTgt>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1000"/>
                                        <p:tgtEl>
                                          <p:spTgt spid="7">
                                            <p:txEl>
                                              <p:pRg st="1" end="1"/>
                                            </p:txEl>
                                          </p:spTgt>
                                        </p:tgtEl>
                                      </p:cBhvr>
                                    </p:animEffect>
                                    <p:anim calcmode="lin" valueType="num">
                                      <p:cBhvr>
                                        <p:cTn id="20"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7">
                                            <p:txEl>
                                              <p:pRg st="1" end="1"/>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
                                            <p:txEl>
                                              <p:pRg st="1" end="1"/>
                                            </p:txEl>
                                          </p:spTgt>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fade">
                                      <p:cBhvr>
                                        <p:cTn id="25" dur="1000"/>
                                        <p:tgtEl>
                                          <p:spTgt spid="7">
                                            <p:txEl>
                                              <p:pRg st="2" end="2"/>
                                            </p:txEl>
                                          </p:spTgt>
                                        </p:tgtEl>
                                      </p:cBhvr>
                                    </p:animEffect>
                                    <p:anim calcmode="lin" valueType="num">
                                      <p:cBhvr>
                                        <p:cTn id="26"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7">
                                            <p:txEl>
                                              <p:pRg st="2" end="2"/>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7">
                                            <p:txEl>
                                              <p:pRg st="2" end="2"/>
                                            </p:txEl>
                                          </p:spTgt>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Effect transition="in" filter="fade">
                                      <p:cBhvr>
                                        <p:cTn id="31" dur="1000"/>
                                        <p:tgtEl>
                                          <p:spTgt spid="7">
                                            <p:txEl>
                                              <p:pRg st="3" end="3"/>
                                            </p:txEl>
                                          </p:spTgt>
                                        </p:tgtEl>
                                      </p:cBhvr>
                                    </p:animEffect>
                                    <p:anim calcmode="lin" valueType="num">
                                      <p:cBhvr>
                                        <p:cTn id="3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7">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7">
                                            <p:txEl>
                                              <p:pRg st="3" end="3"/>
                                            </p:txEl>
                                          </p:spTgt>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animEffect transition="in" filter="fade">
                                      <p:cBhvr>
                                        <p:cTn id="37" dur="1000"/>
                                        <p:tgtEl>
                                          <p:spTgt spid="7">
                                            <p:txEl>
                                              <p:pRg st="4" end="4"/>
                                            </p:txEl>
                                          </p:spTgt>
                                        </p:tgtEl>
                                      </p:cBhvr>
                                    </p:animEffect>
                                    <p:anim calcmode="lin" valueType="num">
                                      <p:cBhvr>
                                        <p:cTn id="38"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7">
                                            <p:txEl>
                                              <p:pRg st="4" end="4"/>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7">
                                            <p:txEl>
                                              <p:pRg st="4" end="4"/>
                                            </p:txEl>
                                          </p:spTgt>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0"/>
                                  </p:stCondLst>
                                  <p:childTnLst>
                                    <p:set>
                                      <p:cBhvr>
                                        <p:cTn id="42" dur="1" fill="hold">
                                          <p:stCondLst>
                                            <p:cond delay="0"/>
                                          </p:stCondLst>
                                        </p:cTn>
                                        <p:tgtEl>
                                          <p:spTgt spid="7">
                                            <p:txEl>
                                              <p:pRg st="5" end="5"/>
                                            </p:txEl>
                                          </p:spTgt>
                                        </p:tgtEl>
                                        <p:attrNameLst>
                                          <p:attrName>style.visibility</p:attrName>
                                        </p:attrNameLst>
                                      </p:cBhvr>
                                      <p:to>
                                        <p:strVal val="visible"/>
                                      </p:to>
                                    </p:set>
                                    <p:animEffect transition="in" filter="fade">
                                      <p:cBhvr>
                                        <p:cTn id="43" dur="1000"/>
                                        <p:tgtEl>
                                          <p:spTgt spid="7">
                                            <p:txEl>
                                              <p:pRg st="5" end="5"/>
                                            </p:txEl>
                                          </p:spTgt>
                                        </p:tgtEl>
                                      </p:cBhvr>
                                    </p:animEffect>
                                    <p:anim calcmode="lin" valueType="num">
                                      <p:cBhvr>
                                        <p:cTn id="44"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5" dur="900" decel="100000" fill="hold"/>
                                        <p:tgtEl>
                                          <p:spTgt spid="7">
                                            <p:txEl>
                                              <p:pRg st="5" end="5"/>
                                            </p:txEl>
                                          </p:spTgt>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7">
                                            <p:txEl>
                                              <p:pRg st="5" end="5"/>
                                            </p:txEl>
                                          </p:spTgt>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Effect transition="in" filter="fade">
                                      <p:cBhvr>
                                        <p:cTn id="49" dur="1000"/>
                                        <p:tgtEl>
                                          <p:spTgt spid="7">
                                            <p:txEl>
                                              <p:pRg st="6" end="6"/>
                                            </p:txEl>
                                          </p:spTgt>
                                        </p:tgtEl>
                                      </p:cBhvr>
                                    </p:animEffect>
                                    <p:anim calcmode="lin" valueType="num">
                                      <p:cBhvr>
                                        <p:cTn id="50"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7">
                                            <p:txEl>
                                              <p:pRg st="6" end="6"/>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7">
                                            <p:txEl>
                                              <p:pRg st="6" end="6"/>
                                            </p:txEl>
                                          </p:spTgt>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7">
                                            <p:txEl>
                                              <p:pRg st="7" end="7"/>
                                            </p:txEl>
                                          </p:spTgt>
                                        </p:tgtEl>
                                        <p:attrNameLst>
                                          <p:attrName>style.visibility</p:attrName>
                                        </p:attrNameLst>
                                      </p:cBhvr>
                                      <p:to>
                                        <p:strVal val="visible"/>
                                      </p:to>
                                    </p:set>
                                    <p:animEffect transition="in" filter="fade">
                                      <p:cBhvr>
                                        <p:cTn id="55" dur="1000"/>
                                        <p:tgtEl>
                                          <p:spTgt spid="7">
                                            <p:txEl>
                                              <p:pRg st="7" end="7"/>
                                            </p:txEl>
                                          </p:spTgt>
                                        </p:tgtEl>
                                      </p:cBhvr>
                                    </p:animEffect>
                                    <p:anim calcmode="lin" valueType="num">
                                      <p:cBhvr>
                                        <p:cTn id="56"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7">
                                            <p:txEl>
                                              <p:pRg st="7" end="7"/>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7">
                                            <p:txEl>
                                              <p:pRg st="7" end="7"/>
                                            </p:txEl>
                                          </p:spTgt>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7">
                                            <p:txEl>
                                              <p:pRg st="8" end="8"/>
                                            </p:txEl>
                                          </p:spTgt>
                                        </p:tgtEl>
                                        <p:attrNameLst>
                                          <p:attrName>style.visibility</p:attrName>
                                        </p:attrNameLst>
                                      </p:cBhvr>
                                      <p:to>
                                        <p:strVal val="visible"/>
                                      </p:to>
                                    </p:set>
                                    <p:animEffect transition="in" filter="fade">
                                      <p:cBhvr>
                                        <p:cTn id="61" dur="1000"/>
                                        <p:tgtEl>
                                          <p:spTgt spid="7">
                                            <p:txEl>
                                              <p:pRg st="8" end="8"/>
                                            </p:txEl>
                                          </p:spTgt>
                                        </p:tgtEl>
                                      </p:cBhvr>
                                    </p:animEffect>
                                    <p:anim calcmode="lin" valueType="num">
                                      <p:cBhvr>
                                        <p:cTn id="62"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63" dur="900" decel="100000" fill="hold"/>
                                        <p:tgtEl>
                                          <p:spTgt spid="7">
                                            <p:txEl>
                                              <p:pRg st="8" end="8"/>
                                            </p:txEl>
                                          </p:spTgt>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7">
                                            <p:txEl>
                                              <p:pRg st="8" end="8"/>
                                            </p:txEl>
                                          </p:spTgt>
                                        </p:tgtEl>
                                        <p:attrNameLst>
                                          <p:attrName>ppt_y</p:attrName>
                                        </p:attrNameLst>
                                      </p:cBhvr>
                                      <p:tavLst>
                                        <p:tav tm="0">
                                          <p:val>
                                            <p:strVal val="#ppt_y-.03"/>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6" presetClass="emph" presetSubtype="0" fill="hold" nodeType="clickEffect">
                                  <p:stCondLst>
                                    <p:cond delay="0"/>
                                  </p:stCondLst>
                                  <p:childTnLst>
                                    <p:animScale>
                                      <p:cBhvr>
                                        <p:cTn id="68" dur="2000" fill="hold"/>
                                        <p:tgtEl>
                                          <p:spTgt spid="7">
                                            <p:txEl>
                                              <p:pRg st="2" end="2"/>
                                            </p:txEl>
                                          </p:spTgt>
                                        </p:tgtEl>
                                      </p:cBhvr>
                                      <p:by x="150000" y="150000"/>
                                    </p:animScale>
                                  </p:childTnLst>
                                </p:cTn>
                              </p:par>
                            </p:childTnLst>
                          </p:cTn>
                        </p:par>
                      </p:childTnLst>
                    </p:cTn>
                  </p:par>
                  <p:par>
                    <p:cTn id="69" fill="hold">
                      <p:stCondLst>
                        <p:cond delay="indefinite"/>
                      </p:stCondLst>
                      <p:childTnLst>
                        <p:par>
                          <p:cTn id="70" fill="hold">
                            <p:stCondLst>
                              <p:cond delay="0"/>
                            </p:stCondLst>
                            <p:childTnLst>
                              <p:par>
                                <p:cTn id="71" presetID="6" presetClass="emph" presetSubtype="0" fill="hold" nodeType="clickEffect">
                                  <p:stCondLst>
                                    <p:cond delay="0"/>
                                  </p:stCondLst>
                                  <p:childTnLst>
                                    <p:animScale>
                                      <p:cBhvr>
                                        <p:cTn id="72" dur="2000" fill="hold"/>
                                        <p:tgtEl>
                                          <p:spTgt spid="7">
                                            <p:txEl>
                                              <p:pRg st="3" end="3"/>
                                            </p:txEl>
                                          </p:spTgt>
                                        </p:tgtEl>
                                      </p:cBhvr>
                                      <p:by x="150000" y="150000"/>
                                    </p:animScale>
                                  </p:childTnLst>
                                </p:cTn>
                              </p:par>
                            </p:childTnLst>
                          </p:cTn>
                        </p:par>
                      </p:childTnLst>
                    </p:cTn>
                  </p:par>
                  <p:par>
                    <p:cTn id="73" fill="hold">
                      <p:stCondLst>
                        <p:cond delay="indefinite"/>
                      </p:stCondLst>
                      <p:childTnLst>
                        <p:par>
                          <p:cTn id="74" fill="hold">
                            <p:stCondLst>
                              <p:cond delay="0"/>
                            </p:stCondLst>
                            <p:childTnLst>
                              <p:par>
                                <p:cTn id="75" presetID="6" presetClass="emph" presetSubtype="0" fill="hold" nodeType="clickEffect">
                                  <p:stCondLst>
                                    <p:cond delay="0"/>
                                  </p:stCondLst>
                                  <p:childTnLst>
                                    <p:animScale>
                                      <p:cBhvr>
                                        <p:cTn id="76" dur="2000" fill="hold"/>
                                        <p:tgtEl>
                                          <p:spTgt spid="7">
                                            <p:txEl>
                                              <p:pRg st="4" end="4"/>
                                            </p:txEl>
                                          </p:spTgt>
                                        </p:tgtEl>
                                      </p:cBhvr>
                                      <p:by x="150000" y="150000"/>
                                    </p:animScale>
                                  </p:childTnLst>
                                </p:cTn>
                              </p:par>
                            </p:childTnLst>
                          </p:cTn>
                        </p:par>
                      </p:childTnLst>
                    </p:cTn>
                  </p:par>
                  <p:par>
                    <p:cTn id="77" fill="hold">
                      <p:stCondLst>
                        <p:cond delay="indefinite"/>
                      </p:stCondLst>
                      <p:childTnLst>
                        <p:par>
                          <p:cTn id="78" fill="hold">
                            <p:stCondLst>
                              <p:cond delay="0"/>
                            </p:stCondLst>
                            <p:childTnLst>
                              <p:par>
                                <p:cTn id="79" presetID="6" presetClass="emph" presetSubtype="0" fill="hold" nodeType="clickEffect">
                                  <p:stCondLst>
                                    <p:cond delay="0"/>
                                  </p:stCondLst>
                                  <p:childTnLst>
                                    <p:animScale>
                                      <p:cBhvr>
                                        <p:cTn id="80" dur="2000" fill="hold"/>
                                        <p:tgtEl>
                                          <p:spTgt spid="7">
                                            <p:txEl>
                                              <p:pRg st="5" end="5"/>
                                            </p:txEl>
                                          </p:spTgt>
                                        </p:tgtEl>
                                      </p:cBhvr>
                                      <p:by x="150000" y="150000"/>
                                    </p:animScale>
                                  </p:childTnLst>
                                </p:cTn>
                              </p:par>
                            </p:childTnLst>
                          </p:cTn>
                        </p:par>
                      </p:childTnLst>
                    </p:cTn>
                  </p:par>
                  <p:par>
                    <p:cTn id="81" fill="hold">
                      <p:stCondLst>
                        <p:cond delay="indefinite"/>
                      </p:stCondLst>
                      <p:childTnLst>
                        <p:par>
                          <p:cTn id="82" fill="hold">
                            <p:stCondLst>
                              <p:cond delay="0"/>
                            </p:stCondLst>
                            <p:childTnLst>
                              <p:par>
                                <p:cTn id="83" presetID="6" presetClass="emph" presetSubtype="0" fill="hold" nodeType="clickEffect">
                                  <p:stCondLst>
                                    <p:cond delay="0"/>
                                  </p:stCondLst>
                                  <p:childTnLst>
                                    <p:animScale>
                                      <p:cBhvr>
                                        <p:cTn id="84" dur="2000" fill="hold"/>
                                        <p:tgtEl>
                                          <p:spTgt spid="7">
                                            <p:txEl>
                                              <p:pRg st="6" end="6"/>
                                            </p:txEl>
                                          </p:spTgt>
                                        </p:tgtEl>
                                      </p:cBhvr>
                                      <p:by x="150000" y="150000"/>
                                    </p:animScale>
                                  </p:childTnLst>
                                </p:cTn>
                              </p:par>
                            </p:childTnLst>
                          </p:cTn>
                        </p:par>
                      </p:childTnLst>
                    </p:cTn>
                  </p:par>
                  <p:par>
                    <p:cTn id="85" fill="hold">
                      <p:stCondLst>
                        <p:cond delay="indefinite"/>
                      </p:stCondLst>
                      <p:childTnLst>
                        <p:par>
                          <p:cTn id="86" fill="hold">
                            <p:stCondLst>
                              <p:cond delay="0"/>
                            </p:stCondLst>
                            <p:childTnLst>
                              <p:par>
                                <p:cTn id="87" presetID="6" presetClass="emph" presetSubtype="0" fill="hold" nodeType="clickEffect">
                                  <p:stCondLst>
                                    <p:cond delay="0"/>
                                  </p:stCondLst>
                                  <p:childTnLst>
                                    <p:animScale>
                                      <p:cBhvr>
                                        <p:cTn id="88" dur="2000" fill="hold"/>
                                        <p:tgtEl>
                                          <p:spTgt spid="7">
                                            <p:txEl>
                                              <p:pRg st="7" end="7"/>
                                            </p:txEl>
                                          </p:spTgt>
                                        </p:tgtEl>
                                      </p:cBhvr>
                                      <p:by x="150000" y="150000"/>
                                    </p:animScale>
                                  </p:childTnLst>
                                </p:cTn>
                              </p:par>
                            </p:childTnLst>
                          </p:cTn>
                        </p:par>
                      </p:childTnLst>
                    </p:cTn>
                  </p:par>
                  <p:par>
                    <p:cTn id="89" fill="hold">
                      <p:stCondLst>
                        <p:cond delay="indefinite"/>
                      </p:stCondLst>
                      <p:childTnLst>
                        <p:par>
                          <p:cTn id="90" fill="hold">
                            <p:stCondLst>
                              <p:cond delay="0"/>
                            </p:stCondLst>
                            <p:childTnLst>
                              <p:par>
                                <p:cTn id="91" presetID="6" presetClass="emph" presetSubtype="0" fill="hold" nodeType="clickEffect">
                                  <p:stCondLst>
                                    <p:cond delay="0"/>
                                  </p:stCondLst>
                                  <p:childTnLst>
                                    <p:animScale>
                                      <p:cBhvr>
                                        <p:cTn id="92" dur="2000" fill="hold"/>
                                        <p:tgtEl>
                                          <p:spTgt spid="7">
                                            <p:txEl>
                                              <p:pRg st="8" end="8"/>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76B9986E-42C3-436C-9F2C-A9E1D12FA36A}" type="slidenum">
              <a:rPr lang="en-US"/>
              <a:pPr/>
              <a:t>32</a:t>
            </a:fld>
            <a:endParaRPr lang="en-US">
              <a:solidFill>
                <a:schemeClr val="tx1"/>
              </a:solidFill>
            </a:endParaRPr>
          </a:p>
        </p:txBody>
      </p:sp>
      <p:sp>
        <p:nvSpPr>
          <p:cNvPr id="334850" name="Rectangle 2"/>
          <p:cNvSpPr>
            <a:spLocks noGrp="1" noChangeArrowheads="1"/>
          </p:cNvSpPr>
          <p:nvPr>
            <p:ph type="title"/>
          </p:nvPr>
        </p:nvSpPr>
        <p:spPr/>
        <p:txBody>
          <a:bodyPr/>
          <a:lstStyle/>
          <a:p>
            <a:r>
              <a:rPr lang="en-US"/>
              <a:t>The way ahead</a:t>
            </a:r>
          </a:p>
        </p:txBody>
      </p:sp>
      <p:sp>
        <p:nvSpPr>
          <p:cNvPr id="334851" name="Rectangle 3"/>
          <p:cNvSpPr>
            <a:spLocks noGrp="1" noChangeArrowheads="1"/>
          </p:cNvSpPr>
          <p:nvPr>
            <p:ph type="body" sz="half" idx="1"/>
          </p:nvPr>
        </p:nvSpPr>
        <p:spPr>
          <a:xfrm>
            <a:off x="3929058" y="1142984"/>
            <a:ext cx="4897438" cy="4870450"/>
          </a:xfrm>
        </p:spPr>
        <p:txBody>
          <a:bodyPr/>
          <a:lstStyle/>
          <a:p>
            <a:pPr>
              <a:spcAft>
                <a:spcPts val="1200"/>
              </a:spcAft>
            </a:pPr>
            <a:r>
              <a:rPr lang="en-US" sz="2000" dirty="0" smtClean="0"/>
              <a:t>Establish supporting policies &amp; regulations, and institutional aims and objectives</a:t>
            </a:r>
          </a:p>
          <a:p>
            <a:pPr>
              <a:spcAft>
                <a:spcPts val="1200"/>
              </a:spcAft>
            </a:pPr>
            <a:r>
              <a:rPr lang="en-US" sz="2000" dirty="0" smtClean="0"/>
              <a:t>Sell the benefits of maintenance and renewal</a:t>
            </a:r>
          </a:p>
          <a:p>
            <a:pPr>
              <a:spcAft>
                <a:spcPts val="1200"/>
              </a:spcAft>
            </a:pPr>
            <a:r>
              <a:rPr lang="en-US" sz="2000" dirty="0" smtClean="0"/>
              <a:t>Determine maintenance and investment needs</a:t>
            </a:r>
          </a:p>
          <a:p>
            <a:pPr>
              <a:spcAft>
                <a:spcPts val="1200"/>
              </a:spcAft>
            </a:pPr>
            <a:r>
              <a:rPr lang="en-US" sz="2000" dirty="0" smtClean="0"/>
              <a:t>Calculate benefits and estimate outcomes as normal business</a:t>
            </a:r>
          </a:p>
          <a:p>
            <a:pPr>
              <a:spcAft>
                <a:spcPts val="1200"/>
              </a:spcAft>
            </a:pPr>
            <a:r>
              <a:rPr lang="en-US" sz="2000" dirty="0" smtClean="0"/>
              <a:t>Evaluate </a:t>
            </a:r>
            <a:r>
              <a:rPr lang="en-US" sz="2000" dirty="0"/>
              <a:t>your </a:t>
            </a:r>
            <a:r>
              <a:rPr lang="en-US" sz="2000" dirty="0" smtClean="0"/>
              <a:t>performance</a:t>
            </a:r>
          </a:p>
          <a:p>
            <a:pPr>
              <a:spcAft>
                <a:spcPts val="1200"/>
              </a:spcAft>
            </a:pPr>
            <a:r>
              <a:rPr lang="en-US" sz="2000" dirty="0" smtClean="0"/>
              <a:t>Build a ‘Community of Practice’</a:t>
            </a:r>
            <a:endParaRPr lang="en-US" sz="2000" dirty="0"/>
          </a:p>
        </p:txBody>
      </p:sp>
      <p:graphicFrame>
        <p:nvGraphicFramePr>
          <p:cNvPr id="334852" name="Object 4"/>
          <p:cNvGraphicFramePr>
            <a:graphicFrameLocks noChangeAspect="1"/>
          </p:cNvGraphicFramePr>
          <p:nvPr>
            <p:ph sz="half" idx="2"/>
          </p:nvPr>
        </p:nvGraphicFramePr>
        <p:xfrm>
          <a:off x="428596" y="2071678"/>
          <a:ext cx="3311525" cy="2870200"/>
        </p:xfrm>
        <a:graphic>
          <a:graphicData uri="http://schemas.openxmlformats.org/presentationml/2006/ole">
            <p:oleObj spid="_x0000_s3074" name="Clip" r:id="rId4" imgW="1928160" imgH="1672200" progId="">
              <p:embed/>
            </p:oleObj>
          </a:graphicData>
        </a:graphic>
      </p:graphicFrame>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ARRB - white">
  <a:themeElements>
    <a:clrScheme name="">
      <a:dk1>
        <a:srgbClr val="000000"/>
      </a:dk1>
      <a:lt1>
        <a:srgbClr val="FFFFFF"/>
      </a:lt1>
      <a:dk2>
        <a:srgbClr val="003399"/>
      </a:dk2>
      <a:lt2>
        <a:srgbClr val="DDDDDD"/>
      </a:lt2>
      <a:accent1>
        <a:srgbClr val="6699FF"/>
      </a:accent1>
      <a:accent2>
        <a:srgbClr val="CC0000"/>
      </a:accent2>
      <a:accent3>
        <a:srgbClr val="FFFFFF"/>
      </a:accent3>
      <a:accent4>
        <a:srgbClr val="000000"/>
      </a:accent4>
      <a:accent5>
        <a:srgbClr val="B8CAFF"/>
      </a:accent5>
      <a:accent6>
        <a:srgbClr val="B90000"/>
      </a:accent6>
      <a:hlink>
        <a:srgbClr val="336699"/>
      </a:hlink>
      <a:folHlink>
        <a:srgbClr val="003399"/>
      </a:folHlink>
    </a:clrScheme>
    <a:fontScheme name="ARRB - 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0488" tIns="44450" rIns="90488" bIns="4445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AU" sz="2000" b="0" i="0" u="none" strike="noStrike" cap="none" normalizeH="0" baseline="0" smtClean="0">
            <a:ln>
              <a:noFill/>
            </a:ln>
            <a:solidFill>
              <a:srgbClr val="00174A"/>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0488" tIns="44450" rIns="90488" bIns="4445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AU" sz="2000" b="0" i="0" u="none" strike="noStrike" cap="none" normalizeH="0" baseline="0" smtClean="0">
            <a:ln>
              <a:noFill/>
            </a:ln>
            <a:solidFill>
              <a:srgbClr val="00174A"/>
            </a:solidFill>
            <a:effectLst/>
            <a:latin typeface="Arial" charset="0"/>
          </a:defRPr>
        </a:defPPr>
      </a:lstStyle>
    </a:lnDef>
  </a:objectDefaults>
  <a:extraClrSchemeLst>
    <a:extraClrScheme>
      <a:clrScheme name="ARRB - whi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RRB - whi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RRB - whi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RRB - whi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RRB - whi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RRB - whi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RRB - whi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ARRB - white</Template>
  <TotalTime>7339</TotalTime>
  <Words>3354</Words>
  <Application>Microsoft Office PowerPoint</Application>
  <PresentationFormat>On-screen Show (4:3)</PresentationFormat>
  <Paragraphs>538</Paragraphs>
  <Slides>32</Slides>
  <Notes>20</Notes>
  <HiddenSlides>1</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35" baseType="lpstr">
      <vt:lpstr>ARRB - white</vt:lpstr>
      <vt:lpstr>Microsoft Word Document</vt:lpstr>
      <vt:lpstr>Clip</vt:lpstr>
      <vt:lpstr>Rural Roads Management</vt:lpstr>
      <vt:lpstr>The context</vt:lpstr>
      <vt:lpstr>Scope &amp; Objectives</vt:lpstr>
      <vt:lpstr>The circumstances….</vt:lpstr>
      <vt:lpstr>What has changed?</vt:lpstr>
      <vt:lpstr>What are we trying to deliver?</vt:lpstr>
      <vt:lpstr>Onwards to.. </vt:lpstr>
      <vt:lpstr>Integrated AM Phases</vt:lpstr>
      <vt:lpstr>Phase 1: Example Objectives &amp; AM KPI’s</vt:lpstr>
      <vt:lpstr>Slide 10</vt:lpstr>
      <vt:lpstr>Slide 11</vt:lpstr>
      <vt:lpstr>Maintenance Considerations</vt:lpstr>
      <vt:lpstr>Consequences of not acting</vt:lpstr>
      <vt:lpstr>Cost Effectiveness against Standard of Road</vt:lpstr>
      <vt:lpstr>A simple case of the effectiveness of routine maintenance</vt:lpstr>
      <vt:lpstr>Typical benefits:  Developing country examples</vt:lpstr>
      <vt:lpstr>Practices: What should be done?</vt:lpstr>
      <vt:lpstr>Bangladesh: Review Highlights 1</vt:lpstr>
      <vt:lpstr>Bangladesh: Review Findings 2</vt:lpstr>
      <vt:lpstr>Indonesia: Maintenance capacity building  </vt:lpstr>
      <vt:lpstr>Indonesia: Primary activities  </vt:lpstr>
      <vt:lpstr>Network characteristics: Measures </vt:lpstr>
      <vt:lpstr>Network characteristics</vt:lpstr>
      <vt:lpstr>Network condition:  Stable roads</vt:lpstr>
      <vt:lpstr>Ratio of Asset Value to GRDP </vt:lpstr>
      <vt:lpstr>Network condition vs Productivity </vt:lpstr>
      <vt:lpstr>Average cost rate:  Kabupaten roads </vt:lpstr>
      <vt:lpstr>Funding demand supply: District roads </vt:lpstr>
      <vt:lpstr>Ratio of Backlog to ARV:  District roads </vt:lpstr>
      <vt:lpstr>Local Roads Planning Rules</vt:lpstr>
      <vt:lpstr>Indonesia:  Taking modest steps in a developing context</vt:lpstr>
      <vt:lpstr>The way ahead</vt:lpstr>
    </vt:vector>
  </TitlesOfParts>
  <Company>ARRB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OAM Framework</dc:title>
  <dc:creator>Tyrone Toole</dc:creator>
  <cp:lastModifiedBy>Your User Name</cp:lastModifiedBy>
  <cp:revision>386</cp:revision>
  <dcterms:created xsi:type="dcterms:W3CDTF">2007-11-04T22:45:54Z</dcterms:created>
  <dcterms:modified xsi:type="dcterms:W3CDTF">2010-10-16T21:16:22Z</dcterms:modified>
</cp:coreProperties>
</file>