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Default Extension="docx" ContentType="application/vnd.openxmlformats-officedocument.wordprocessingml.document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1" r:id="rId3"/>
    <p:sldId id="258" r:id="rId4"/>
    <p:sldId id="272" r:id="rId5"/>
    <p:sldId id="259" r:id="rId6"/>
    <p:sldId id="260" r:id="rId7"/>
    <p:sldId id="261" r:id="rId8"/>
    <p:sldId id="274" r:id="rId9"/>
    <p:sldId id="273" r:id="rId10"/>
    <p:sldId id="275" r:id="rId11"/>
    <p:sldId id="276" r:id="rId12"/>
    <p:sldId id="277" r:id="rId13"/>
    <p:sldId id="278" r:id="rId14"/>
    <p:sldId id="279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8477" autoAdjust="0"/>
    <p:restoredTop sz="94660"/>
  </p:normalViewPr>
  <p:slideViewPr>
    <p:cSldViewPr>
      <p:cViewPr>
        <p:scale>
          <a:sx n="84" d="100"/>
          <a:sy n="84" d="100"/>
        </p:scale>
        <p:origin x="-318" y="23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9/27/2010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9/27/2010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9/27/2010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9/27/2010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9/27/2010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9/27/2010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9/27/2010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9/27/2010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9/27/2010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9/27/2010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9/27/2010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9/27/2010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Office_Word_Document1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3505200"/>
            <a:ext cx="7772400" cy="1371601"/>
          </a:xfrm>
        </p:spPr>
        <p:txBody>
          <a:bodyPr>
            <a:normAutofit fontScale="90000"/>
          </a:bodyPr>
          <a:lstStyle/>
          <a:p>
            <a:r>
              <a:rPr lang="en-US" sz="4000" b="1" dirty="0" smtClean="0">
                <a:solidFill>
                  <a:schemeClr val="tx2">
                    <a:lumMod val="75000"/>
                  </a:schemeClr>
                </a:solidFill>
              </a:rPr>
              <a:t>Low-Cost Rural Road Surfacing: </a:t>
            </a:r>
            <a:br>
              <a:rPr lang="en-US" sz="4000" b="1" dirty="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en-US" sz="4000" b="1" dirty="0" smtClean="0">
                <a:solidFill>
                  <a:schemeClr val="tx2">
                    <a:lumMod val="75000"/>
                  </a:schemeClr>
                </a:solidFill>
              </a:rPr>
              <a:t>The Use of Burnt Clay Bricks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1371600" y="5105400"/>
            <a:ext cx="6400800" cy="1066800"/>
          </a:xfrm>
        </p:spPr>
        <p:txBody>
          <a:bodyPr>
            <a:normAutofit fontScale="47500" lnSpcReduction="20000"/>
          </a:bodyPr>
          <a:lstStyle/>
          <a:p>
            <a:r>
              <a:rPr lang="en-US" b="1" u="sng" dirty="0" smtClean="0">
                <a:solidFill>
                  <a:schemeClr val="accent5">
                    <a:lumMod val="75000"/>
                  </a:schemeClr>
                </a:solidFill>
              </a:rPr>
              <a:t>Edmund Kwasi Debrah</a:t>
            </a:r>
            <a:r>
              <a:rPr lang="en-US" dirty="0" smtClean="0"/>
              <a:t> </a:t>
            </a:r>
          </a:p>
          <a:p>
            <a:r>
              <a:rPr lang="en-US" dirty="0" smtClean="0"/>
              <a:t>CSIR-Building &amp; Road Research Institute</a:t>
            </a:r>
          </a:p>
          <a:p>
            <a:r>
              <a:rPr lang="en-US" dirty="0" smtClean="0"/>
              <a:t>P.O. Box UP 40, KNUST</a:t>
            </a:r>
          </a:p>
          <a:p>
            <a:r>
              <a:rPr lang="en-US" dirty="0" smtClean="0"/>
              <a:t>Kumasi, Ghana.</a:t>
            </a:r>
          </a:p>
          <a:p>
            <a:endParaRPr lang="en-US" dirty="0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609600" y="533400"/>
            <a:ext cx="7772400" cy="2286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5000" lnSpcReduction="20000"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lvl="0" algn="ctr">
              <a:spcBef>
                <a:spcPct val="0"/>
              </a:spcBef>
            </a:pPr>
            <a:endParaRPr lang="en-US" sz="3200" b="1" u="sng" dirty="0" smtClean="0">
              <a:latin typeface="+mj-lt"/>
              <a:ea typeface="+mj-ea"/>
              <a:cs typeface="+mj-cs"/>
            </a:endParaRPr>
          </a:p>
          <a:p>
            <a:pPr lvl="0" algn="ctr">
              <a:spcBef>
                <a:spcPct val="0"/>
              </a:spcBef>
            </a:pPr>
            <a:r>
              <a:rPr lang="en-US" sz="4300" b="1" u="sng" dirty="0" smtClean="0">
                <a:solidFill>
                  <a:schemeClr val="accent5"/>
                </a:solidFill>
                <a:latin typeface="+mj-lt"/>
                <a:ea typeface="+mj-ea"/>
                <a:cs typeface="+mj-cs"/>
              </a:rPr>
              <a:t>IRF / </a:t>
            </a:r>
            <a:r>
              <a:rPr lang="en-US" sz="4300" b="1" u="sng" dirty="0" err="1" smtClean="0">
                <a:solidFill>
                  <a:schemeClr val="accent5"/>
                </a:solidFill>
                <a:latin typeface="+mj-lt"/>
                <a:ea typeface="+mj-ea"/>
                <a:cs typeface="+mj-cs"/>
              </a:rPr>
              <a:t>gTKP</a:t>
            </a:r>
            <a:r>
              <a:rPr lang="en-US" sz="4300" b="1" u="sng" dirty="0" smtClean="0">
                <a:solidFill>
                  <a:schemeClr val="accent5"/>
                </a:solidFill>
                <a:latin typeface="+mj-lt"/>
                <a:ea typeface="+mj-ea"/>
                <a:cs typeface="+mj-cs"/>
              </a:rPr>
              <a:t>/ CHTS</a:t>
            </a:r>
          </a:p>
          <a:p>
            <a:pPr lvl="0" algn="ctr">
              <a:spcBef>
                <a:spcPct val="0"/>
              </a:spcBef>
            </a:pPr>
            <a:r>
              <a:rPr lang="en-US" sz="3200" b="1" u="sng" dirty="0" smtClean="0">
                <a:latin typeface="+mj-lt"/>
                <a:ea typeface="+mj-ea"/>
                <a:cs typeface="+mj-cs"/>
              </a:rPr>
              <a:t> </a:t>
            </a:r>
          </a:p>
          <a:p>
            <a:pPr algn="ctr">
              <a:spcBef>
                <a:spcPct val="0"/>
              </a:spcBef>
            </a:pPr>
            <a:r>
              <a:rPr lang="en-US" sz="3200" b="1" u="sng" dirty="0" smtClean="0"/>
              <a:t>2</a:t>
            </a:r>
            <a:r>
              <a:rPr lang="en-US" sz="3200" b="1" u="sng" baseline="30000" dirty="0" smtClean="0"/>
              <a:t>nd</a:t>
            </a:r>
            <a:r>
              <a:rPr lang="en-US" sz="3200" b="1" u="sng" dirty="0" smtClean="0"/>
              <a:t> International Convention no Rural Roads </a:t>
            </a:r>
          </a:p>
          <a:p>
            <a:pPr lvl="0" algn="ctr">
              <a:spcBef>
                <a:spcPct val="0"/>
              </a:spcBef>
            </a:pPr>
            <a:endParaRPr lang="en-US" sz="3200" b="1" u="sng" dirty="0" smtClean="0">
              <a:latin typeface="+mj-lt"/>
              <a:ea typeface="+mj-ea"/>
              <a:cs typeface="+mj-cs"/>
            </a:endParaRPr>
          </a:p>
          <a:p>
            <a:pPr lvl="0" algn="ctr">
              <a:spcBef>
                <a:spcPct val="0"/>
              </a:spcBef>
            </a:pPr>
            <a:r>
              <a:rPr lang="en-US" sz="3200" b="1" u="sng" dirty="0" smtClean="0">
                <a:latin typeface="+mj-lt"/>
                <a:ea typeface="+mj-ea"/>
                <a:cs typeface="+mj-cs"/>
              </a:rPr>
              <a:t>@</a:t>
            </a:r>
          </a:p>
          <a:p>
            <a:pPr lvl="0" algn="ctr">
              <a:spcBef>
                <a:spcPct val="0"/>
              </a:spcBef>
            </a:pPr>
            <a:r>
              <a:rPr lang="en-US" sz="3200" b="1" u="sng" dirty="0" smtClean="0">
                <a:latin typeface="+mj-lt"/>
                <a:ea typeface="+mj-ea"/>
                <a:cs typeface="+mj-cs"/>
              </a:rPr>
              <a:t>Jinan, Shandong Province, China</a:t>
            </a:r>
          </a:p>
          <a:p>
            <a:pPr lvl="0" algn="ctr">
              <a:spcBef>
                <a:spcPct val="0"/>
              </a:spcBef>
            </a:pPr>
            <a:endParaRPr lang="en-US" sz="3200" b="1" u="sng" dirty="0" smtClean="0">
              <a:latin typeface="+mj-lt"/>
              <a:ea typeface="+mj-ea"/>
              <a:cs typeface="+mj-cs"/>
            </a:endParaRPr>
          </a:p>
          <a:p>
            <a:pPr lvl="0" algn="ctr">
              <a:spcBef>
                <a:spcPct val="0"/>
              </a:spcBef>
            </a:pPr>
            <a:endParaRPr lang="en-US" sz="3200" b="1" dirty="0" smtClean="0">
              <a:solidFill>
                <a:schemeClr val="tx2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1092200"/>
          </a:xfrm>
        </p:spPr>
        <p:txBody>
          <a:bodyPr/>
          <a:lstStyle/>
          <a:p>
            <a:pPr algn="l"/>
            <a:r>
              <a:rPr lang="en-US" dirty="0" smtClean="0">
                <a:solidFill>
                  <a:srgbClr val="FF6600"/>
                </a:solidFill>
              </a:rPr>
              <a:t>Presentation Structure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447800"/>
            <a:ext cx="8267700" cy="49657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Background</a:t>
            </a:r>
          </a:p>
          <a:p>
            <a:pPr>
              <a:lnSpc>
                <a:spcPct val="80000"/>
              </a:lnSpc>
            </a:pPr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The Case at CSIR-BRRI</a:t>
            </a:r>
          </a:p>
          <a:p>
            <a:pPr lvl="2">
              <a:lnSpc>
                <a:spcPct val="80000"/>
              </a:lnSpc>
            </a:pPr>
            <a:r>
              <a:rPr lang="en-US" i="1" dirty="0" smtClean="0">
                <a:solidFill>
                  <a:srgbClr val="C00000"/>
                </a:solidFill>
              </a:rPr>
              <a:t>Introduction</a:t>
            </a:r>
          </a:p>
          <a:p>
            <a:pPr lvl="2">
              <a:lnSpc>
                <a:spcPct val="80000"/>
              </a:lnSpc>
            </a:pPr>
            <a:r>
              <a:rPr lang="en-US" i="1" dirty="0" smtClean="0">
                <a:solidFill>
                  <a:srgbClr val="C00000"/>
                </a:solidFill>
              </a:rPr>
              <a:t>The Pavement Design</a:t>
            </a:r>
          </a:p>
          <a:p>
            <a:pPr lvl="2">
              <a:lnSpc>
                <a:spcPct val="80000"/>
              </a:lnSpc>
            </a:pPr>
            <a:r>
              <a:rPr lang="en-US" i="1" dirty="0" smtClean="0">
                <a:solidFill>
                  <a:srgbClr val="C00000"/>
                </a:solidFill>
              </a:rPr>
              <a:t>The Basic Materials</a:t>
            </a:r>
          </a:p>
          <a:p>
            <a:pPr lvl="2">
              <a:lnSpc>
                <a:spcPct val="80000"/>
              </a:lnSpc>
            </a:pPr>
            <a:r>
              <a:rPr lang="en-US" i="1" dirty="0" smtClean="0">
                <a:solidFill>
                  <a:srgbClr val="C00000"/>
                </a:solidFill>
              </a:rPr>
              <a:t>The Construction Process</a:t>
            </a:r>
          </a:p>
          <a:p>
            <a:pPr lvl="2">
              <a:lnSpc>
                <a:spcPct val="80000"/>
              </a:lnSpc>
            </a:pPr>
            <a:r>
              <a:rPr lang="en-US" i="1" dirty="0" smtClean="0">
                <a:solidFill>
                  <a:srgbClr val="C00000"/>
                </a:solidFill>
              </a:rPr>
              <a:t>Post-Construction Performance</a:t>
            </a:r>
          </a:p>
          <a:p>
            <a:pPr lvl="2">
              <a:lnSpc>
                <a:spcPct val="80000"/>
              </a:lnSpc>
            </a:pPr>
            <a:r>
              <a:rPr lang="en-US" i="1" dirty="0" smtClean="0">
                <a:solidFill>
                  <a:srgbClr val="C00000"/>
                </a:solidFill>
              </a:rPr>
              <a:t>Economic Appraisal of the Project </a:t>
            </a:r>
          </a:p>
          <a:p>
            <a:pPr>
              <a:lnSpc>
                <a:spcPct val="80000"/>
              </a:lnSpc>
            </a:pPr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Conclusion</a:t>
            </a:r>
          </a:p>
          <a:p>
            <a:pPr>
              <a:lnSpc>
                <a:spcPct val="80000"/>
              </a:lnSpc>
            </a:pPr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Recommendation</a:t>
            </a:r>
          </a:p>
          <a:p>
            <a:pPr>
              <a:lnSpc>
                <a:spcPct val="80000"/>
              </a:lnSpc>
            </a:pPr>
            <a:endParaRPr lang="en-US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Background</a:t>
            </a:r>
            <a:endParaRPr lang="en-US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181600"/>
          </a:xfrm>
        </p:spPr>
        <p:txBody>
          <a:bodyPr>
            <a:normAutofit fontScale="92500" lnSpcReduction="10000"/>
          </a:bodyPr>
          <a:lstStyle/>
          <a:p>
            <a:r>
              <a:rPr lang="en-US" sz="2800" dirty="0" smtClean="0"/>
              <a:t>Rural Access Promotes Socio-Economic Development</a:t>
            </a:r>
          </a:p>
          <a:p>
            <a:r>
              <a:rPr lang="en-US" sz="2800" dirty="0" smtClean="0"/>
              <a:t>High Cost of Gravel Surface Rural Roads</a:t>
            </a:r>
          </a:p>
          <a:p>
            <a:r>
              <a:rPr lang="en-US" sz="2800" dirty="0" smtClean="0"/>
              <a:t>Sustainability Problems</a:t>
            </a:r>
          </a:p>
          <a:p>
            <a:pPr lvl="1"/>
            <a:r>
              <a:rPr lang="en-US" sz="2400" dirty="0" smtClean="0"/>
              <a:t>Investment without maintenance Capabilities</a:t>
            </a:r>
          </a:p>
          <a:p>
            <a:pPr lvl="8"/>
            <a:r>
              <a:rPr lang="en-US" sz="1600" i="1" dirty="0" smtClean="0">
                <a:solidFill>
                  <a:srgbClr val="00B050"/>
                </a:solidFill>
              </a:rPr>
              <a:t>Johnston and Slater (2001)</a:t>
            </a:r>
          </a:p>
          <a:p>
            <a:r>
              <a:rPr lang="en-US" sz="2800" dirty="0" smtClean="0"/>
              <a:t>Basic Conditions for Gravel Roads not Met</a:t>
            </a:r>
          </a:p>
          <a:p>
            <a:pPr lvl="1"/>
            <a:r>
              <a:rPr lang="en-US" sz="2400" dirty="0" smtClean="0"/>
              <a:t>Availability of Suitable Material</a:t>
            </a:r>
          </a:p>
          <a:p>
            <a:pPr lvl="1"/>
            <a:r>
              <a:rPr lang="en-US" sz="2400" dirty="0" smtClean="0"/>
              <a:t>Shorter Haulage Distances [less than 10km]</a:t>
            </a:r>
          </a:p>
          <a:p>
            <a:pPr lvl="1"/>
            <a:r>
              <a:rPr lang="en-US" sz="2400" dirty="0" smtClean="0"/>
              <a:t>Rainfall [less than 2000mm/year]</a:t>
            </a:r>
          </a:p>
          <a:p>
            <a:pPr lvl="1"/>
            <a:r>
              <a:rPr lang="en-US" sz="2400" dirty="0" smtClean="0"/>
              <a:t>Dry Season Dust Generation</a:t>
            </a:r>
          </a:p>
          <a:p>
            <a:pPr lvl="1"/>
            <a:r>
              <a:rPr lang="en-US" sz="2400" dirty="0" smtClean="0"/>
              <a:t>Road Terrain [Gradients less than 6%]</a:t>
            </a:r>
          </a:p>
          <a:p>
            <a:pPr lvl="1"/>
            <a:r>
              <a:rPr lang="en-US" sz="2400" dirty="0" smtClean="0"/>
              <a:t>Reliable Financing and Resource</a:t>
            </a:r>
          </a:p>
          <a:p>
            <a:pPr lvl="8"/>
            <a:r>
              <a:rPr lang="en-US" sz="1600" dirty="0" err="1" smtClean="0">
                <a:solidFill>
                  <a:srgbClr val="00B050"/>
                </a:solidFill>
              </a:rPr>
              <a:t>Petts</a:t>
            </a:r>
            <a:r>
              <a:rPr lang="en-US" sz="1600" dirty="0" smtClean="0">
                <a:solidFill>
                  <a:srgbClr val="00B050"/>
                </a:solidFill>
              </a:rPr>
              <a:t> (2008)</a:t>
            </a:r>
          </a:p>
          <a:p>
            <a:endParaRPr lang="en-US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Background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5181600"/>
          </a:xfrm>
          <a:gradFill>
            <a:gsLst>
              <a:gs pos="54000">
                <a:schemeClr val="accent1">
                  <a:tint val="66000"/>
                  <a:satMod val="160000"/>
                  <a:alpha val="43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txBody>
          <a:bodyPr>
            <a:normAutofit/>
          </a:bodyPr>
          <a:lstStyle/>
          <a:p>
            <a:r>
              <a:rPr lang="en-US" dirty="0" smtClean="0"/>
              <a:t>Alternative Surfacing Options</a:t>
            </a:r>
          </a:p>
          <a:p>
            <a:pPr lvl="1"/>
            <a:r>
              <a:rPr lang="en-US" sz="2400" dirty="0" smtClean="0"/>
              <a:t>Proven Successful in many Countries</a:t>
            </a:r>
          </a:p>
          <a:p>
            <a:pPr lvl="1"/>
            <a:r>
              <a:rPr lang="en-US" sz="2400" dirty="0" smtClean="0"/>
              <a:t>Use of Available materials</a:t>
            </a:r>
          </a:p>
          <a:p>
            <a:pPr lvl="1"/>
            <a:r>
              <a:rPr lang="en-US" sz="2400" dirty="0" smtClean="0"/>
              <a:t>Utilizes Small Enterprises + Local Labour</a:t>
            </a:r>
          </a:p>
          <a:p>
            <a:pPr lvl="1"/>
            <a:r>
              <a:rPr lang="en-US" sz="2400" dirty="0" smtClean="0"/>
              <a:t>Lower Maintenance Requirements</a:t>
            </a:r>
          </a:p>
          <a:p>
            <a:r>
              <a:rPr lang="en-US" sz="2800" dirty="0" smtClean="0"/>
              <a:t>Burnt Clay Brick Road Surfacing Appropriateness</a:t>
            </a:r>
          </a:p>
          <a:p>
            <a:pPr lvl="1"/>
            <a:r>
              <a:rPr lang="en-US" sz="2400" dirty="0" smtClean="0"/>
              <a:t>Abundance of Clay [Ghana: 1350M </a:t>
            </a:r>
            <a:r>
              <a:rPr lang="en-US" sz="2400" dirty="0" err="1" smtClean="0"/>
              <a:t>Tonnes</a:t>
            </a:r>
            <a:r>
              <a:rPr lang="en-US" sz="2400" dirty="0" smtClean="0"/>
              <a:t>]</a:t>
            </a:r>
            <a:r>
              <a:rPr lang="en-US" sz="2400" i="1" dirty="0" smtClean="0">
                <a:solidFill>
                  <a:srgbClr val="00B050"/>
                </a:solidFill>
              </a:rPr>
              <a:t> </a:t>
            </a:r>
            <a:r>
              <a:rPr lang="en-US" sz="2000" i="1" dirty="0" err="1" smtClean="0">
                <a:solidFill>
                  <a:srgbClr val="00B050"/>
                </a:solidFill>
              </a:rPr>
              <a:t>Bediako</a:t>
            </a:r>
            <a:r>
              <a:rPr lang="en-US" sz="2000" i="1" dirty="0" smtClean="0">
                <a:solidFill>
                  <a:srgbClr val="00B050"/>
                </a:solidFill>
              </a:rPr>
              <a:t> (2009)</a:t>
            </a:r>
            <a:endParaRPr lang="en-US" sz="2000" dirty="0" smtClean="0"/>
          </a:p>
          <a:p>
            <a:pPr lvl="1"/>
            <a:r>
              <a:rPr lang="en-US" sz="2400" dirty="0" smtClean="0"/>
              <a:t>Production of Bricks Meet ASTM- C902-99 Specification</a:t>
            </a:r>
          </a:p>
          <a:p>
            <a:pPr lvl="2"/>
            <a:r>
              <a:rPr lang="en-US" sz="2000" b="1" dirty="0" smtClean="0"/>
              <a:t>Ghana : </a:t>
            </a:r>
            <a:r>
              <a:rPr lang="en-US" sz="2000" i="1" dirty="0" err="1" smtClean="0">
                <a:solidFill>
                  <a:srgbClr val="00B050"/>
                </a:solidFill>
              </a:rPr>
              <a:t>Boadi</a:t>
            </a:r>
            <a:r>
              <a:rPr lang="en-US" sz="2000" i="1" dirty="0" smtClean="0">
                <a:solidFill>
                  <a:srgbClr val="00B050"/>
                </a:solidFill>
              </a:rPr>
              <a:t> and </a:t>
            </a:r>
            <a:r>
              <a:rPr lang="en-US" sz="2000" i="1" dirty="0" err="1" smtClean="0">
                <a:solidFill>
                  <a:srgbClr val="00B050"/>
                </a:solidFill>
              </a:rPr>
              <a:t>Obeng</a:t>
            </a:r>
            <a:r>
              <a:rPr lang="en-US" sz="2000" i="1" dirty="0" smtClean="0">
                <a:solidFill>
                  <a:srgbClr val="00B050"/>
                </a:solidFill>
              </a:rPr>
              <a:t> (2003) </a:t>
            </a:r>
          </a:p>
          <a:p>
            <a:pPr lvl="2"/>
            <a:r>
              <a:rPr lang="en-US" sz="2000" b="1" dirty="0" smtClean="0"/>
              <a:t>Nigeria : </a:t>
            </a:r>
            <a:r>
              <a:rPr lang="en-US" sz="2000" i="1" dirty="0" err="1" smtClean="0">
                <a:solidFill>
                  <a:srgbClr val="00B050"/>
                </a:solidFill>
              </a:rPr>
              <a:t>Okunanade</a:t>
            </a:r>
            <a:r>
              <a:rPr lang="en-US" sz="2000" i="1" dirty="0" smtClean="0">
                <a:solidFill>
                  <a:srgbClr val="00B050"/>
                </a:solidFill>
              </a:rPr>
              <a:t> (2008)</a:t>
            </a:r>
            <a:endParaRPr lang="en-US" sz="2000" dirty="0" smtClean="0"/>
          </a:p>
          <a:p>
            <a:pPr lvl="1"/>
            <a:r>
              <a:rPr lang="en-US" sz="2400" dirty="0" smtClean="0"/>
              <a:t>CSIR-BRRI Burnt Brick Surfaced Road</a:t>
            </a:r>
          </a:p>
          <a:p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sz="49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/>
            </a:r>
            <a:br>
              <a:rPr lang="en-US" sz="49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r>
              <a:rPr lang="en-US" sz="49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The BPR at the CSIR-BRRI: </a:t>
            </a:r>
            <a:r>
              <a:rPr lang="en-US" sz="4900" i="1" dirty="0" smtClean="0">
                <a:solidFill>
                  <a:srgbClr val="C00000"/>
                </a:solidFill>
              </a:rPr>
              <a:t>Brief</a:t>
            </a:r>
            <a:r>
              <a:rPr lang="en-US" b="1" dirty="0" smtClean="0">
                <a:solidFill>
                  <a:srgbClr val="C00000"/>
                </a:solidFill>
              </a:rPr>
              <a:t/>
            </a:r>
            <a:br>
              <a:rPr lang="en-US" b="1" dirty="0" smtClean="0">
                <a:solidFill>
                  <a:srgbClr val="C00000"/>
                </a:solidFill>
              </a:rPr>
            </a:b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blipFill>
            <a:blip r:embed="rId2"/>
            <a:tile tx="0" ty="0" sx="100000" sy="100000" flip="none" algn="tl"/>
          </a:blipFill>
        </p:spPr>
        <p:txBody>
          <a:bodyPr>
            <a:normAutofit lnSpcReduction="10000"/>
          </a:bodyPr>
          <a:lstStyle/>
          <a:p>
            <a:r>
              <a:rPr lang="en-US" dirty="0" smtClean="0"/>
              <a:t>In 2002: Brick Paved Road @ CSIR-BRRI</a:t>
            </a:r>
          </a:p>
          <a:p>
            <a:r>
              <a:rPr lang="en-US" dirty="0" smtClean="0"/>
              <a:t>250m in total length</a:t>
            </a:r>
          </a:p>
          <a:p>
            <a:r>
              <a:rPr lang="en-US" dirty="0" smtClean="0"/>
              <a:t>3 Types of Bricks</a:t>
            </a:r>
          </a:p>
          <a:p>
            <a:r>
              <a:rPr lang="en-US" dirty="0" smtClean="0"/>
              <a:t>All brick types meet ASTM No. C902-99 Specs.</a:t>
            </a:r>
          </a:p>
          <a:p>
            <a:r>
              <a:rPr lang="en-US" dirty="0" smtClean="0"/>
              <a:t>Av. Traffic: 150 </a:t>
            </a:r>
            <a:r>
              <a:rPr lang="en-US" dirty="0" err="1" smtClean="0"/>
              <a:t>vpd</a:t>
            </a:r>
            <a:r>
              <a:rPr lang="en-US" dirty="0" smtClean="0"/>
              <a:t> (light traffic)</a:t>
            </a:r>
          </a:p>
          <a:p>
            <a:r>
              <a:rPr lang="en-US" dirty="0" smtClean="0"/>
              <a:t>Subjected to Environmental Elements</a:t>
            </a:r>
          </a:p>
          <a:p>
            <a:r>
              <a:rPr lang="en-US" dirty="0" smtClean="0"/>
              <a:t>No Maintenance Interventions Since Construction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533400" y="1143000"/>
            <a:ext cx="8229600" cy="2743200"/>
          </a:xfr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txBody>
          <a:bodyPr>
            <a:normAutofit/>
          </a:bodyPr>
          <a:lstStyle/>
          <a:p>
            <a:r>
              <a:rPr lang="en-US" dirty="0" smtClean="0"/>
              <a:t>In-situ material CBR- 30%</a:t>
            </a:r>
          </a:p>
          <a:p>
            <a:r>
              <a:rPr lang="en-US" dirty="0" smtClean="0"/>
              <a:t>Design Life – 10 years</a:t>
            </a:r>
          </a:p>
          <a:p>
            <a:r>
              <a:rPr lang="en-US" dirty="0" smtClean="0"/>
              <a:t>Projected Daily Traffic ≤ 200 </a:t>
            </a:r>
            <a:r>
              <a:rPr lang="en-US" dirty="0" err="1" smtClean="0"/>
              <a:t>veh</a:t>
            </a:r>
            <a:r>
              <a:rPr lang="en-US" dirty="0" smtClean="0"/>
              <a:t> [100 ESALs]</a:t>
            </a:r>
          </a:p>
          <a:p>
            <a:r>
              <a:rPr lang="en-US" dirty="0" smtClean="0"/>
              <a:t>                                 h = 42.12mm, Adopt 50mm</a:t>
            </a:r>
          </a:p>
          <a:p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533400" y="381000"/>
            <a:ext cx="7696200" cy="639763"/>
          </a:xfrm>
        </p:spPr>
        <p:txBody>
          <a:bodyPr>
            <a:normAutofit fontScale="90000"/>
          </a:bodyPr>
          <a:lstStyle/>
          <a:p>
            <a:pPr algn="l"/>
            <a:r>
              <a:rPr lang="en-US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/>
            </a:r>
            <a:br>
              <a:rPr lang="en-US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r>
              <a:rPr lang="en-US" i="1" dirty="0" smtClean="0">
                <a:solidFill>
                  <a:srgbClr val="C00000"/>
                </a:solidFill>
              </a:rPr>
              <a:t>The Pavement Design </a:t>
            </a: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/>
            </a:r>
            <a:b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endParaRPr lang="en-US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126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11265" name="Picture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143000" y="2895600"/>
            <a:ext cx="2438400" cy="695325"/>
          </a:xfrm>
          <a:prstGeom prst="rect">
            <a:avLst/>
          </a:prstGeom>
          <a:noFill/>
        </p:spPr>
      </p:pic>
      <p:grpSp>
        <p:nvGrpSpPr>
          <p:cNvPr id="62" name="Group 61"/>
          <p:cNvGrpSpPr/>
          <p:nvPr/>
        </p:nvGrpSpPr>
        <p:grpSpPr>
          <a:xfrm>
            <a:off x="685800" y="4191000"/>
            <a:ext cx="7518042" cy="1720850"/>
            <a:chOff x="304800" y="4495800"/>
            <a:chExt cx="7518042" cy="1720850"/>
          </a:xfrm>
        </p:grpSpPr>
        <p:sp>
          <p:nvSpPr>
            <p:cNvPr id="11292" name="Text Box 28"/>
            <p:cNvSpPr txBox="1">
              <a:spLocks noChangeArrowheads="1"/>
            </p:cNvSpPr>
            <p:nvPr/>
          </p:nvSpPr>
          <p:spPr bwMode="auto">
            <a:xfrm>
              <a:off x="2667000" y="5410200"/>
              <a:ext cx="3842238" cy="806450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</a:rPr>
                <a:t>Interlocking Burnt Clay Bricks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</a:rPr>
                <a:t>Fine Aggregate Blinding- 12mm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</a:rPr>
                <a:t>Hand Compacted Gravel Material- 50mm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</a:rPr>
                <a:t>Subgrade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grpSp>
          <p:nvGrpSpPr>
            <p:cNvPr id="11293" name="Group 29"/>
            <p:cNvGrpSpPr>
              <a:grpSpLocks/>
            </p:cNvGrpSpPr>
            <p:nvPr/>
          </p:nvGrpSpPr>
          <p:grpSpPr bwMode="auto">
            <a:xfrm>
              <a:off x="1066800" y="4572000"/>
              <a:ext cx="6756042" cy="1476375"/>
              <a:chOff x="2355" y="1201"/>
              <a:chExt cx="6825" cy="2324"/>
            </a:xfrm>
          </p:grpSpPr>
          <p:grpSp>
            <p:nvGrpSpPr>
              <p:cNvPr id="11294" name="Group 30"/>
              <p:cNvGrpSpPr>
                <a:grpSpLocks/>
              </p:cNvGrpSpPr>
              <p:nvPr/>
            </p:nvGrpSpPr>
            <p:grpSpPr bwMode="auto">
              <a:xfrm>
                <a:off x="2460" y="1201"/>
                <a:ext cx="6720" cy="2324"/>
                <a:chOff x="2460" y="1201"/>
                <a:chExt cx="6720" cy="2324"/>
              </a:xfrm>
            </p:grpSpPr>
            <p:grpSp>
              <p:nvGrpSpPr>
                <p:cNvPr id="11295" name="Group 31"/>
                <p:cNvGrpSpPr>
                  <a:grpSpLocks/>
                </p:cNvGrpSpPr>
                <p:nvPr/>
              </p:nvGrpSpPr>
              <p:grpSpPr bwMode="auto">
                <a:xfrm>
                  <a:off x="2460" y="1201"/>
                  <a:ext cx="6720" cy="1994"/>
                  <a:chOff x="2460" y="1201"/>
                  <a:chExt cx="6720" cy="1994"/>
                </a:xfrm>
              </p:grpSpPr>
              <p:cxnSp>
                <p:nvCxnSpPr>
                  <p:cNvPr id="11296" name="AutoShape 32"/>
                  <p:cNvCxnSpPr>
                    <a:cxnSpLocks noChangeShapeType="1"/>
                  </p:cNvCxnSpPr>
                  <p:nvPr/>
                </p:nvCxnSpPr>
                <p:spPr bwMode="auto">
                  <a:xfrm flipV="1">
                    <a:off x="2880" y="1591"/>
                    <a:ext cx="6060" cy="570"/>
                  </a:xfrm>
                  <a:prstGeom prst="straightConnector1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11297" name="AutoShape 33"/>
                  <p:cNvCxnSpPr>
                    <a:cxnSpLocks noChangeShapeType="1"/>
                  </p:cNvCxnSpPr>
                  <p:nvPr/>
                </p:nvCxnSpPr>
                <p:spPr bwMode="auto">
                  <a:xfrm flipV="1">
                    <a:off x="2880" y="1365"/>
                    <a:ext cx="6060" cy="570"/>
                  </a:xfrm>
                  <a:prstGeom prst="straightConnector1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11298" name="AutoShape 34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2880" y="1816"/>
                    <a:ext cx="0" cy="525"/>
                  </a:xfrm>
                  <a:prstGeom prst="straightConnector1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11299" name="AutoShape 35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2700" y="1726"/>
                    <a:ext cx="1" cy="615"/>
                  </a:xfrm>
                  <a:prstGeom prst="straightConnector1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11300" name="AutoShape 36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2700" y="2341"/>
                    <a:ext cx="180" cy="1"/>
                  </a:xfrm>
                  <a:prstGeom prst="straightConnector1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11301" name="AutoShape 37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2880" y="2236"/>
                    <a:ext cx="210" cy="0"/>
                  </a:xfrm>
                  <a:prstGeom prst="straightConnector1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11302" name="AutoShape 38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2460" y="2476"/>
                    <a:ext cx="630" cy="0"/>
                  </a:xfrm>
                  <a:prstGeom prst="straightConnector1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11303" name="AutoShape 39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2460" y="2236"/>
                    <a:ext cx="210" cy="0"/>
                  </a:xfrm>
                  <a:prstGeom prst="straightConnector1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11304" name="AutoShape 40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2460" y="2236"/>
                    <a:ext cx="0" cy="240"/>
                  </a:xfrm>
                  <a:prstGeom prst="straightConnector1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11305" name="AutoShape 41"/>
                  <p:cNvCxnSpPr>
                    <a:cxnSpLocks noChangeShapeType="1"/>
                  </p:cNvCxnSpPr>
                  <p:nvPr/>
                </p:nvCxnSpPr>
                <p:spPr bwMode="auto">
                  <a:xfrm flipH="1" flipV="1">
                    <a:off x="2700" y="1726"/>
                    <a:ext cx="180" cy="90"/>
                  </a:xfrm>
                  <a:prstGeom prst="straightConnector1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11306" name="AutoShape 42"/>
                  <p:cNvCxnSpPr>
                    <a:cxnSpLocks noChangeShapeType="1"/>
                  </p:cNvCxnSpPr>
                  <p:nvPr/>
                </p:nvCxnSpPr>
                <p:spPr bwMode="auto">
                  <a:xfrm flipV="1">
                    <a:off x="2880" y="1516"/>
                    <a:ext cx="6060" cy="570"/>
                  </a:xfrm>
                  <a:prstGeom prst="straightConnector1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11307" name="AutoShape 43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8940" y="1201"/>
                    <a:ext cx="0" cy="1125"/>
                  </a:xfrm>
                  <a:prstGeom prst="straightConnector1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11308" name="AutoShape 44"/>
                  <p:cNvCxnSpPr>
                    <a:cxnSpLocks noChangeShapeType="1"/>
                  </p:cNvCxnSpPr>
                  <p:nvPr/>
                </p:nvCxnSpPr>
                <p:spPr bwMode="auto">
                  <a:xfrm flipH="1">
                    <a:off x="4875" y="1382"/>
                    <a:ext cx="1155" cy="134"/>
                  </a:xfrm>
                  <a:prstGeom prst="straightConnector1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 type="triangle" w="med" len="med"/>
                  </a:ln>
                </p:spPr>
              </p:cxnSp>
              <p:cxnSp>
                <p:nvCxnSpPr>
                  <p:cNvPr id="11309" name="AutoShape 45"/>
                  <p:cNvCxnSpPr>
                    <a:cxnSpLocks noChangeShapeType="1"/>
                  </p:cNvCxnSpPr>
                  <p:nvPr/>
                </p:nvCxnSpPr>
                <p:spPr bwMode="auto">
                  <a:xfrm flipV="1">
                    <a:off x="3120" y="1756"/>
                    <a:ext cx="6060" cy="570"/>
                  </a:xfrm>
                  <a:prstGeom prst="straightConnector1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11310" name="AutoShape 46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8940" y="2341"/>
                    <a:ext cx="135" cy="1"/>
                  </a:xfrm>
                  <a:prstGeom prst="straightConnector1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11311" name="AutoShape 47"/>
                  <p:cNvCxnSpPr>
                    <a:cxnSpLocks noChangeShapeType="1"/>
                  </p:cNvCxnSpPr>
                  <p:nvPr/>
                </p:nvCxnSpPr>
                <p:spPr bwMode="auto">
                  <a:xfrm rot="16200000" flipH="1">
                    <a:off x="4082" y="1982"/>
                    <a:ext cx="959" cy="627"/>
                  </a:xfrm>
                  <a:prstGeom prst="bentConnector3">
                    <a:avLst>
                      <a:gd name="adj1" fmla="val 101667"/>
                    </a:avLst>
                  </a:prstGeom>
                  <a:noFill/>
                  <a:ln w="9525">
                    <a:solidFill>
                      <a:srgbClr val="000000"/>
                    </a:solidFill>
                    <a:miter lim="800000"/>
                    <a:headEnd/>
                    <a:tailEnd type="triangle" w="med" len="med"/>
                  </a:ln>
                </p:spPr>
              </p:cxnSp>
              <p:cxnSp>
                <p:nvCxnSpPr>
                  <p:cNvPr id="11312" name="AutoShape 48"/>
                  <p:cNvCxnSpPr>
                    <a:cxnSpLocks noChangeShapeType="1"/>
                  </p:cNvCxnSpPr>
                  <p:nvPr/>
                </p:nvCxnSpPr>
                <p:spPr bwMode="auto">
                  <a:xfrm rot="16200000" flipH="1">
                    <a:off x="3904" y="2135"/>
                    <a:ext cx="959" cy="802"/>
                  </a:xfrm>
                  <a:prstGeom prst="bentConnector3">
                    <a:avLst>
                      <a:gd name="adj1" fmla="val 103125"/>
                    </a:avLst>
                  </a:prstGeom>
                  <a:noFill/>
                  <a:ln w="9525">
                    <a:solidFill>
                      <a:srgbClr val="000000"/>
                    </a:solidFill>
                    <a:miter lim="800000"/>
                    <a:headEnd/>
                    <a:tailEnd type="triangle" w="med" len="med"/>
                  </a:ln>
                </p:spPr>
              </p:cxnSp>
              <p:cxnSp>
                <p:nvCxnSpPr>
                  <p:cNvPr id="11313" name="AutoShape 49"/>
                  <p:cNvCxnSpPr>
                    <a:cxnSpLocks noChangeShapeType="1"/>
                  </p:cNvCxnSpPr>
                  <p:nvPr/>
                </p:nvCxnSpPr>
                <p:spPr bwMode="auto">
                  <a:xfrm rot="16200000" flipH="1">
                    <a:off x="3462" y="2277"/>
                    <a:ext cx="1034" cy="802"/>
                  </a:xfrm>
                  <a:prstGeom prst="bentConnector3">
                    <a:avLst>
                      <a:gd name="adj1" fmla="val 106574"/>
                    </a:avLst>
                  </a:prstGeom>
                  <a:noFill/>
                  <a:ln w="9525">
                    <a:solidFill>
                      <a:srgbClr val="000000"/>
                    </a:solidFill>
                    <a:miter lim="800000"/>
                    <a:headEnd/>
                    <a:tailEnd type="triangle" w="med" len="med"/>
                  </a:ln>
                </p:spPr>
              </p:cxnSp>
            </p:grpSp>
            <p:cxnSp>
              <p:nvCxnSpPr>
                <p:cNvPr id="11314" name="AutoShape 50"/>
                <p:cNvCxnSpPr>
                  <a:cxnSpLocks noChangeShapeType="1"/>
                </p:cNvCxnSpPr>
                <p:nvPr/>
              </p:nvCxnSpPr>
              <p:spPr bwMode="auto">
                <a:xfrm>
                  <a:off x="3375" y="2476"/>
                  <a:ext cx="2205" cy="1049"/>
                </a:xfrm>
                <a:prstGeom prst="bentConnector3">
                  <a:avLst>
                    <a:gd name="adj1" fmla="val -1042"/>
                  </a:avLst>
                </a:prstGeom>
                <a:noFill/>
                <a:ln w="9525">
                  <a:solidFill>
                    <a:srgbClr val="000000"/>
                  </a:solidFill>
                  <a:miter lim="800000"/>
                  <a:headEnd/>
                  <a:tailEnd type="triangle" w="med" len="med"/>
                </a:ln>
              </p:spPr>
            </p:cxnSp>
          </p:grpSp>
          <p:cxnSp>
            <p:nvCxnSpPr>
              <p:cNvPr id="11315" name="AutoShape 51"/>
              <p:cNvCxnSpPr>
                <a:cxnSpLocks noChangeShapeType="1"/>
              </p:cNvCxnSpPr>
              <p:nvPr/>
            </p:nvCxnSpPr>
            <p:spPr bwMode="auto">
              <a:xfrm flipH="1">
                <a:off x="2355" y="2476"/>
                <a:ext cx="225" cy="299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11316" name="AutoShape 52"/>
              <p:cNvCxnSpPr>
                <a:cxnSpLocks noChangeShapeType="1"/>
              </p:cNvCxnSpPr>
              <p:nvPr/>
            </p:nvCxnSpPr>
            <p:spPr bwMode="auto">
              <a:xfrm flipH="1">
                <a:off x="2355" y="1936"/>
                <a:ext cx="345" cy="0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</p:spPr>
          </p:cxnSp>
        </p:grpSp>
        <p:sp>
          <p:nvSpPr>
            <p:cNvPr id="11317" name="Text Box 53"/>
            <p:cNvSpPr txBox="1">
              <a:spLocks noChangeArrowheads="1"/>
            </p:cNvSpPr>
            <p:nvPr/>
          </p:nvSpPr>
          <p:spPr bwMode="auto">
            <a:xfrm>
              <a:off x="304800" y="4800600"/>
              <a:ext cx="762001" cy="457200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</a:rPr>
                <a:t>Concrete</a:t>
              </a:r>
              <a:endPara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</a:rPr>
                <a:t>Curb</a:t>
              </a:r>
              <a:endPara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1318" name="Text Box 54"/>
            <p:cNvSpPr txBox="1">
              <a:spLocks noChangeArrowheads="1"/>
            </p:cNvSpPr>
            <p:nvPr/>
          </p:nvSpPr>
          <p:spPr bwMode="auto">
            <a:xfrm>
              <a:off x="457200" y="5638800"/>
              <a:ext cx="809625" cy="457200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</a:rPr>
                <a:t>Concrete Footing</a:t>
              </a:r>
              <a:endPara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1319" name="Text Box 55"/>
            <p:cNvSpPr txBox="1">
              <a:spLocks noChangeArrowheads="1"/>
            </p:cNvSpPr>
            <p:nvPr/>
          </p:nvSpPr>
          <p:spPr bwMode="auto">
            <a:xfrm>
              <a:off x="4800600" y="4495800"/>
              <a:ext cx="438150" cy="3143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</a:rPr>
                <a:t>4%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 fontScale="90000"/>
          </a:bodyPr>
          <a:lstStyle/>
          <a:p>
            <a:pPr algn="l"/>
            <a:r>
              <a:rPr lang="en-US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/>
            </a:r>
            <a:br>
              <a:rPr lang="en-US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r>
              <a:rPr lang="en-US" i="1" dirty="0" smtClean="0">
                <a:solidFill>
                  <a:srgbClr val="C00000"/>
                </a:solidFill>
              </a:rPr>
              <a:t>The Basic Materials Used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i="1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85800" y="1447801"/>
          <a:ext cx="7620004" cy="2133598"/>
        </p:xfrm>
        <a:graphic>
          <a:graphicData uri="http://schemas.openxmlformats.org/drawingml/2006/table">
            <a:tbl>
              <a:tblPr/>
              <a:tblGrid>
                <a:gridCol w="952997"/>
                <a:gridCol w="782251"/>
                <a:gridCol w="1190584"/>
                <a:gridCol w="1190584"/>
                <a:gridCol w="226986"/>
                <a:gridCol w="1524000"/>
                <a:gridCol w="1752602"/>
              </a:tblGrid>
              <a:tr h="376517"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latin typeface="Times New Roman"/>
                          <a:ea typeface="Times New Roman"/>
                          <a:cs typeface="Times New Roman"/>
                        </a:rPr>
                        <a:t>Sample</a:t>
                      </a:r>
                      <a:endParaRPr lang="en-US" sz="11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latin typeface="Times New Roman"/>
                          <a:ea typeface="Times New Roman"/>
                          <a:cs typeface="Times New Roman"/>
                        </a:rPr>
                        <a:t>Av. Firing</a:t>
                      </a:r>
                      <a:endParaRPr lang="en-US" sz="1100" b="1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latin typeface="Times New Roman"/>
                          <a:ea typeface="Times New Roman"/>
                          <a:cs typeface="Times New Roman"/>
                        </a:rPr>
                        <a:t>Temp (</a:t>
                      </a:r>
                      <a:r>
                        <a:rPr lang="en-US" sz="1100" b="1" i="1" baseline="30000" dirty="0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r>
                        <a:rPr lang="en-US" sz="1100" b="1" i="1" dirty="0">
                          <a:latin typeface="Times New Roman"/>
                          <a:ea typeface="Times New Roman"/>
                          <a:cs typeface="Times New Roman"/>
                        </a:rPr>
                        <a:t>C</a:t>
                      </a:r>
                      <a:r>
                        <a:rPr lang="en-US" sz="1100" b="1" dirty="0">
                          <a:latin typeface="Times New Roman"/>
                          <a:ea typeface="Times New Roman"/>
                          <a:cs typeface="Times New Roman"/>
                        </a:rPr>
                        <a:t>)</a:t>
                      </a:r>
                      <a:endParaRPr lang="en-US" sz="11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latin typeface="Times New Roman"/>
                          <a:ea typeface="Times New Roman"/>
                          <a:cs typeface="Times New Roman"/>
                        </a:rPr>
                        <a:t>Physical Characteristics</a:t>
                      </a:r>
                      <a:endParaRPr lang="en-US" sz="11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latin typeface="Times New Roman"/>
                          <a:ea typeface="Times New Roman"/>
                          <a:cs typeface="Times New Roman"/>
                        </a:rPr>
                        <a:t>Engineering Properties</a:t>
                      </a:r>
                      <a:endParaRPr lang="en-US" sz="11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62753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latin typeface="Times New Roman"/>
                          <a:ea typeface="Times New Roman"/>
                          <a:cs typeface="Times New Roman"/>
                        </a:rPr>
                        <a:t>Shape</a:t>
                      </a:r>
                      <a:endParaRPr lang="en-US" sz="11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latin typeface="Times New Roman"/>
                          <a:ea typeface="Times New Roman"/>
                          <a:cs typeface="Times New Roman"/>
                        </a:rPr>
                        <a:t>Dimensions (</a:t>
                      </a:r>
                      <a:r>
                        <a:rPr lang="en-US" sz="1000" b="1" i="1" dirty="0">
                          <a:latin typeface="Times New Roman"/>
                          <a:ea typeface="Times New Roman"/>
                          <a:cs typeface="Times New Roman"/>
                        </a:rPr>
                        <a:t>mm</a:t>
                      </a:r>
                      <a:r>
                        <a:rPr lang="en-US" sz="1000" b="1" dirty="0">
                          <a:latin typeface="Times New Roman"/>
                          <a:ea typeface="Times New Roman"/>
                          <a:cs typeface="Times New Roman"/>
                        </a:rPr>
                        <a:t>)</a:t>
                      </a:r>
                      <a:endParaRPr lang="en-US" sz="11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latin typeface="Times New Roman"/>
                          <a:ea typeface="Times New Roman"/>
                          <a:cs typeface="Times New Roman"/>
                        </a:rPr>
                        <a:t>Compressive Strength (</a:t>
                      </a:r>
                      <a:r>
                        <a:rPr lang="en-US" sz="1000" b="1" i="1" dirty="0">
                          <a:latin typeface="Times New Roman"/>
                          <a:ea typeface="Times New Roman"/>
                          <a:cs typeface="Times New Roman"/>
                        </a:rPr>
                        <a:t>N/mm</a:t>
                      </a:r>
                      <a:r>
                        <a:rPr lang="en-US" sz="1000" b="1" i="1" baseline="30000" dirty="0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r>
                        <a:rPr lang="en-US" sz="1000" b="1" dirty="0">
                          <a:latin typeface="Times New Roman"/>
                          <a:ea typeface="Times New Roman"/>
                          <a:cs typeface="Times New Roman"/>
                        </a:rPr>
                        <a:t>)</a:t>
                      </a:r>
                      <a:endParaRPr lang="en-US" sz="11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latin typeface="Times New Roman"/>
                          <a:ea typeface="Times New Roman"/>
                          <a:cs typeface="Times New Roman"/>
                        </a:rPr>
                        <a:t>Water Absorption (</a:t>
                      </a:r>
                      <a:r>
                        <a:rPr lang="en-US" sz="1000" b="1" i="1" dirty="0">
                          <a:latin typeface="Times New Roman"/>
                          <a:ea typeface="Times New Roman"/>
                          <a:cs typeface="Times New Roman"/>
                        </a:rPr>
                        <a:t>%</a:t>
                      </a:r>
                      <a:r>
                        <a:rPr lang="en-US" sz="1000" b="1" dirty="0">
                          <a:latin typeface="Times New Roman"/>
                          <a:ea typeface="Times New Roman"/>
                          <a:cs typeface="Times New Roman"/>
                        </a:rPr>
                        <a:t>)</a:t>
                      </a:r>
                      <a:endParaRPr lang="en-US" sz="11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651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 New Roman"/>
                          <a:ea typeface="Times New Roman"/>
                          <a:cs typeface="Times New Roman"/>
                        </a:rPr>
                        <a:t>Type I</a:t>
                      </a:r>
                      <a:endParaRPr lang="en-US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 New Roman"/>
                          <a:ea typeface="Times New Roman"/>
                          <a:cs typeface="Times New Roman"/>
                        </a:rPr>
                        <a:t>950</a:t>
                      </a:r>
                      <a:endParaRPr lang="en-US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latin typeface="Times New Roman"/>
                          <a:ea typeface="Times New Roman"/>
                          <a:cs typeface="Times New Roman"/>
                        </a:rPr>
                        <a:t>Rectangular</a:t>
                      </a:r>
                      <a:endParaRPr lang="en-US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latin typeface="Times New Roman"/>
                          <a:ea typeface="Times New Roman"/>
                          <a:cs typeface="Times New Roman"/>
                        </a:rPr>
                        <a:t>9 x 21x 7</a:t>
                      </a:r>
                      <a:endParaRPr lang="en-US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latin typeface="Times New Roman"/>
                          <a:ea typeface="Times New Roman"/>
                          <a:cs typeface="Times New Roman"/>
                        </a:rPr>
                        <a:t>19.24</a:t>
                      </a:r>
                      <a:endParaRPr lang="en-US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latin typeface="Times New Roman"/>
                          <a:ea typeface="Times New Roman"/>
                          <a:cs typeface="Times New Roman"/>
                        </a:rPr>
                        <a:t>15.84</a:t>
                      </a:r>
                      <a:endParaRPr lang="en-US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651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latin typeface="Times New Roman"/>
                          <a:ea typeface="Times New Roman"/>
                          <a:cs typeface="Times New Roman"/>
                        </a:rPr>
                        <a:t>Type II</a:t>
                      </a:r>
                      <a:endParaRPr lang="en-US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latin typeface="Times New Roman"/>
                          <a:ea typeface="Times New Roman"/>
                          <a:cs typeface="Times New Roman"/>
                        </a:rPr>
                        <a:t>950</a:t>
                      </a:r>
                      <a:endParaRPr lang="en-US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latin typeface="Times New Roman"/>
                          <a:ea typeface="Times New Roman"/>
                          <a:cs typeface="Times New Roman"/>
                        </a:rPr>
                        <a:t>Hexagonal</a:t>
                      </a:r>
                      <a:endParaRPr lang="en-US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latin typeface="Times New Roman"/>
                          <a:ea typeface="Times New Roman"/>
                          <a:cs typeface="Times New Roman"/>
                        </a:rPr>
                        <a:t>6 x 12 x 7</a:t>
                      </a:r>
                      <a:endParaRPr lang="en-US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latin typeface="Times New Roman"/>
                          <a:ea typeface="Times New Roman"/>
                          <a:cs typeface="Times New Roman"/>
                        </a:rPr>
                        <a:t>18.28</a:t>
                      </a:r>
                      <a:endParaRPr lang="en-US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latin typeface="Times New Roman"/>
                          <a:ea typeface="Times New Roman"/>
                          <a:cs typeface="Times New Roman"/>
                        </a:rPr>
                        <a:t>15.93</a:t>
                      </a:r>
                      <a:endParaRPr lang="en-US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651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 New Roman"/>
                          <a:ea typeface="Times New Roman"/>
                          <a:cs typeface="Times New Roman"/>
                        </a:rPr>
                        <a:t>Type III</a:t>
                      </a:r>
                      <a:endParaRPr lang="en-US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 New Roman"/>
                          <a:ea typeface="Times New Roman"/>
                          <a:cs typeface="Times New Roman"/>
                        </a:rPr>
                        <a:t>1050</a:t>
                      </a:r>
                      <a:endParaRPr lang="en-US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latin typeface="Times New Roman"/>
                          <a:ea typeface="Times New Roman"/>
                          <a:cs typeface="Times New Roman"/>
                        </a:rPr>
                        <a:t>Rectangular</a:t>
                      </a:r>
                      <a:endParaRPr lang="en-US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latin typeface="Times New Roman"/>
                          <a:ea typeface="Times New Roman"/>
                          <a:cs typeface="Times New Roman"/>
                        </a:rPr>
                        <a:t>9 x 20 x 7</a:t>
                      </a:r>
                      <a:endParaRPr lang="en-US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latin typeface="Times New Roman"/>
                          <a:ea typeface="Times New Roman"/>
                          <a:cs typeface="Times New Roman"/>
                        </a:rPr>
                        <a:t>21.80</a:t>
                      </a:r>
                      <a:endParaRPr lang="en-US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latin typeface="Times New Roman"/>
                          <a:ea typeface="Times New Roman"/>
                          <a:cs typeface="Times New Roman"/>
                        </a:rPr>
                        <a:t>9.26</a:t>
                      </a:r>
                      <a:endParaRPr lang="en-US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0241" name="Text Box 1"/>
          <p:cNvSpPr txBox="1">
            <a:spLocks noChangeArrowheads="1"/>
          </p:cNvSpPr>
          <p:nvPr/>
        </p:nvSpPr>
        <p:spPr bwMode="auto">
          <a:xfrm>
            <a:off x="1143000" y="4191000"/>
            <a:ext cx="1676400" cy="169386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6" name="Picture 5" descr="C:\Documents and Settings\jeneral\My Documents\Conferences and More\pictures\IMG0028A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19200" y="4267200"/>
            <a:ext cx="1543050" cy="15968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 Box 1"/>
          <p:cNvSpPr txBox="1">
            <a:spLocks noChangeArrowheads="1"/>
          </p:cNvSpPr>
          <p:nvPr/>
        </p:nvSpPr>
        <p:spPr bwMode="auto">
          <a:xfrm>
            <a:off x="3505200" y="4191000"/>
            <a:ext cx="1676400" cy="169386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8" name="Text Box 1"/>
          <p:cNvSpPr txBox="1">
            <a:spLocks noChangeArrowheads="1"/>
          </p:cNvSpPr>
          <p:nvPr/>
        </p:nvSpPr>
        <p:spPr bwMode="auto">
          <a:xfrm>
            <a:off x="5943600" y="4191000"/>
            <a:ext cx="1752600" cy="169386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9" name="Picture 8" descr="C:\Documents and Settings\jeneral\My Documents\Conferences and More\pictures\IMG0018A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81400" y="4267200"/>
            <a:ext cx="1533525" cy="159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9" descr="C:\Documents and Settings\jeneral\My Documents\Conferences and More\pictures\IMG0023A.jpg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019800" y="4267200"/>
            <a:ext cx="1657350" cy="159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9" name="Rectangle 3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6477000" y="3581400"/>
            <a:ext cx="1810111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00" i="1" dirty="0" smtClean="0"/>
              <a:t>Source: </a:t>
            </a:r>
            <a:r>
              <a:rPr lang="en-US" sz="1000" i="1" dirty="0" err="1" smtClean="0"/>
              <a:t>Boadi</a:t>
            </a:r>
            <a:r>
              <a:rPr lang="en-US" sz="1000" i="1" dirty="0" smtClean="0"/>
              <a:t> and </a:t>
            </a:r>
            <a:r>
              <a:rPr lang="en-US" sz="1000" i="1" dirty="0" err="1" smtClean="0"/>
              <a:t>Obeng</a:t>
            </a:r>
            <a:r>
              <a:rPr lang="en-US" sz="1000" i="1" dirty="0" smtClean="0"/>
              <a:t>, 2003</a:t>
            </a:r>
            <a:endParaRPr lang="en-US" sz="1000" dirty="0"/>
          </a:p>
        </p:txBody>
      </p:sp>
      <p:sp>
        <p:nvSpPr>
          <p:cNvPr id="12" name="Rectangle 11"/>
          <p:cNvSpPr/>
          <p:nvPr/>
        </p:nvSpPr>
        <p:spPr>
          <a:xfrm>
            <a:off x="1219200" y="5943601"/>
            <a:ext cx="150322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i="1" dirty="0" smtClean="0"/>
              <a:t>Plate 1a:  </a:t>
            </a:r>
            <a:r>
              <a:rPr lang="en-US" sz="1200" b="1" dirty="0" smtClean="0">
                <a:latin typeface="Times New Roman" pitchFamily="18" charset="0"/>
                <a:cs typeface="Times New Roman" pitchFamily="18" charset="0"/>
              </a:rPr>
              <a:t>Type I	</a:t>
            </a:r>
            <a:endParaRPr lang="en-US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3678375" y="5943600"/>
            <a:ext cx="150322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i="1" dirty="0" smtClean="0"/>
              <a:t>Plate 1b:  </a:t>
            </a:r>
            <a:r>
              <a:rPr lang="en-US" sz="1200" b="1" dirty="0" smtClean="0">
                <a:latin typeface="Times New Roman" pitchFamily="18" charset="0"/>
                <a:cs typeface="Times New Roman" pitchFamily="18" charset="0"/>
              </a:rPr>
              <a:t>Type II	</a:t>
            </a:r>
            <a:endParaRPr lang="en-US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6192975" y="5939135"/>
            <a:ext cx="150322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i="1" dirty="0" smtClean="0"/>
              <a:t>Plate 1c:  </a:t>
            </a:r>
            <a:r>
              <a:rPr lang="en-US" sz="1200" b="1" dirty="0" smtClean="0">
                <a:latin typeface="Times New Roman" pitchFamily="18" charset="0"/>
                <a:cs typeface="Times New Roman" pitchFamily="18" charset="0"/>
              </a:rPr>
              <a:t>Type II	</a:t>
            </a:r>
            <a:endParaRPr lang="en-US" sz="1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 fontScale="90000"/>
          </a:bodyPr>
          <a:lstStyle/>
          <a:p>
            <a:pPr algn="l"/>
            <a:r>
              <a:rPr lang="en-US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/>
            </a:r>
            <a:br>
              <a:rPr lang="en-US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r>
              <a:rPr lang="en-US" i="1" dirty="0" smtClean="0">
                <a:solidFill>
                  <a:srgbClr val="C00000"/>
                </a:solidFill>
              </a:rPr>
              <a:t>The Construction Process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i="1" dirty="0"/>
          </a:p>
        </p:txBody>
      </p:sp>
      <p:sp>
        <p:nvSpPr>
          <p:cNvPr id="10279" name="Rectangle 3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382000" cy="4267200"/>
          </a:xfrm>
          <a:blipFill>
            <a:blip r:embed="rId2"/>
            <a:tile tx="0" ty="0" sx="100000" sy="100000" flip="none" algn="tl"/>
          </a:blipFill>
        </p:spPr>
        <p:txBody>
          <a:bodyPr>
            <a:normAutofit/>
          </a:bodyPr>
          <a:lstStyle/>
          <a:p>
            <a:r>
              <a:rPr lang="en-US" sz="2800" dirty="0" smtClean="0"/>
              <a:t>Grading of Existing Ground to Required Shape</a:t>
            </a:r>
          </a:p>
          <a:p>
            <a:r>
              <a:rPr lang="en-US" sz="2800" dirty="0" smtClean="0"/>
              <a:t>Placement of :</a:t>
            </a:r>
          </a:p>
          <a:p>
            <a:pPr marL="1200150" lvl="3" indent="-342900">
              <a:buFont typeface="Calibri" pitchFamily="34" charset="0"/>
              <a:buChar char="–"/>
            </a:pPr>
            <a:r>
              <a:rPr lang="en-US" sz="2200" dirty="0" smtClean="0"/>
              <a:t>Pre-fabricated Concrete Curbs at sides</a:t>
            </a:r>
          </a:p>
          <a:p>
            <a:pPr marL="1200150" lvl="3" indent="-342900">
              <a:buFont typeface="Calibri" pitchFamily="34" charset="0"/>
              <a:buChar char="–"/>
            </a:pPr>
            <a:r>
              <a:rPr lang="en-US" sz="2200" dirty="0" smtClean="0"/>
              <a:t>50mm thick Gravel Material: Hand + </a:t>
            </a:r>
            <a:r>
              <a:rPr lang="en-US" sz="2200" dirty="0" err="1" smtClean="0"/>
              <a:t>Ped</a:t>
            </a:r>
            <a:r>
              <a:rPr lang="en-US" sz="2200" dirty="0" smtClean="0"/>
              <a:t>. Roller Compacted</a:t>
            </a:r>
          </a:p>
          <a:p>
            <a:pPr marL="1200150" lvl="3" indent="-342900">
              <a:buFont typeface="Calibri" pitchFamily="34" charset="0"/>
              <a:buChar char="–"/>
            </a:pPr>
            <a:r>
              <a:rPr lang="en-US" sz="2200" dirty="0" smtClean="0"/>
              <a:t>Fine </a:t>
            </a:r>
            <a:r>
              <a:rPr lang="en-US" sz="2200" dirty="0" err="1" smtClean="0"/>
              <a:t>Agg</a:t>
            </a:r>
            <a:r>
              <a:rPr lang="en-US" sz="2200" dirty="0" smtClean="0"/>
              <a:t>. - Ordinary River Sand (Blinding, 12mm thick)</a:t>
            </a:r>
          </a:p>
          <a:p>
            <a:r>
              <a:rPr lang="en-US" sz="2800" dirty="0" smtClean="0"/>
              <a:t>Hand Laying of Burnt Clay Bricks</a:t>
            </a:r>
          </a:p>
          <a:p>
            <a:r>
              <a:rPr lang="en-US" sz="2800" dirty="0" smtClean="0"/>
              <a:t>Filling of Irregular spaces (using Cement Mortar)</a:t>
            </a:r>
          </a:p>
          <a:p>
            <a:r>
              <a:rPr lang="en-US" sz="2800" dirty="0" smtClean="0"/>
              <a:t>Filling in the Brick Joints (using thin layer of fine sand)</a:t>
            </a:r>
          </a:p>
          <a:p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 fontScale="90000"/>
          </a:bodyPr>
          <a:lstStyle/>
          <a:p>
            <a:pPr algn="l"/>
            <a:r>
              <a:rPr lang="en-US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/>
            </a:r>
            <a:br>
              <a:rPr lang="en-US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r>
              <a:rPr lang="en-US" i="1" dirty="0" smtClean="0">
                <a:solidFill>
                  <a:srgbClr val="C00000"/>
                </a:solidFill>
              </a:rPr>
              <a:t> The Construction Process 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i="1" dirty="0"/>
          </a:p>
        </p:txBody>
      </p:sp>
      <p:sp>
        <p:nvSpPr>
          <p:cNvPr id="10279" name="Rectangle 3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2150" name="Object 102"/>
          <p:cNvGraphicFramePr>
            <a:graphicFrameLocks noChangeAspect="1"/>
          </p:cNvGraphicFramePr>
          <p:nvPr/>
        </p:nvGraphicFramePr>
        <p:xfrm>
          <a:off x="685800" y="914400"/>
          <a:ext cx="7620000" cy="2819400"/>
        </p:xfrm>
        <a:graphic>
          <a:graphicData uri="http://schemas.openxmlformats.org/presentationml/2006/ole">
            <p:oleObj spid="_x0000_s2150" name="Document" r:id="rId3" imgW="6586815" imgH="2357352" progId="Word.Document.12">
              <p:embed/>
            </p:oleObj>
          </a:graphicData>
        </a:graphic>
      </p:graphicFrame>
      <p:sp>
        <p:nvSpPr>
          <p:cNvPr id="2151" name="Rectangle 103"/>
          <p:cNvSpPr>
            <a:spLocks noChangeArrowheads="1"/>
          </p:cNvSpPr>
          <p:nvPr/>
        </p:nvSpPr>
        <p:spPr bwMode="auto">
          <a:xfrm>
            <a:off x="1828800" y="3657600"/>
            <a:ext cx="411480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Figure </a:t>
            </a:r>
            <a:r>
              <a:rPr kumimoji="0" lang="en-US" sz="1200" b="0" i="1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1.</a:t>
            </a:r>
            <a:r>
              <a:rPr kumimoji="0" lang="en-US" sz="1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	Cross Section around the Concrete Curb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111" name="Picture 110" descr="http://www.gtkp.com/userfiles/image/surfacing-3.jpg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223545" y="4329535"/>
            <a:ext cx="1866900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" name="Picture 111" descr="C:\Documents and Settings\jeneral\My Documents\Conferences and More\pictures\IMG0031A.jpg"/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807435" y="4315680"/>
            <a:ext cx="1704975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3" name="Picture 112" descr="C:\Documents and Settings\jeneral\My Documents\Conferences and More\pictures\IMG0026A.jpg"/>
          <p:cNvPicPr/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322030" y="4336460"/>
            <a:ext cx="1838325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4" name="Text Box 1"/>
          <p:cNvSpPr txBox="1">
            <a:spLocks noChangeArrowheads="1"/>
          </p:cNvSpPr>
          <p:nvPr/>
        </p:nvSpPr>
        <p:spPr bwMode="auto">
          <a:xfrm>
            <a:off x="1143000" y="4267200"/>
            <a:ext cx="1981200" cy="1905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15" name="Text Box 1"/>
          <p:cNvSpPr txBox="1">
            <a:spLocks noChangeArrowheads="1"/>
          </p:cNvSpPr>
          <p:nvPr/>
        </p:nvSpPr>
        <p:spPr bwMode="auto">
          <a:xfrm>
            <a:off x="3657600" y="4253345"/>
            <a:ext cx="1981200" cy="1905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16" name="Text Box 1"/>
          <p:cNvSpPr txBox="1">
            <a:spLocks noChangeArrowheads="1"/>
          </p:cNvSpPr>
          <p:nvPr/>
        </p:nvSpPr>
        <p:spPr bwMode="auto">
          <a:xfrm>
            <a:off x="6248400" y="4267200"/>
            <a:ext cx="1981200" cy="1905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17" name="Rectangle 116"/>
          <p:cNvSpPr/>
          <p:nvPr/>
        </p:nvSpPr>
        <p:spPr>
          <a:xfrm>
            <a:off x="1600200" y="6248400"/>
            <a:ext cx="69435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i="1" dirty="0" smtClean="0"/>
              <a:t>Plate 2a</a:t>
            </a:r>
            <a:endParaRPr lang="en-US" sz="1200" dirty="0"/>
          </a:p>
        </p:txBody>
      </p:sp>
      <p:sp>
        <p:nvSpPr>
          <p:cNvPr id="118" name="Rectangle 117"/>
          <p:cNvSpPr/>
          <p:nvPr/>
        </p:nvSpPr>
        <p:spPr>
          <a:xfrm>
            <a:off x="4191000" y="6248400"/>
            <a:ext cx="69435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i="1" dirty="0" smtClean="0"/>
              <a:t>Plate 2b</a:t>
            </a:r>
            <a:endParaRPr lang="en-US" sz="1200" dirty="0"/>
          </a:p>
        </p:txBody>
      </p:sp>
      <p:sp>
        <p:nvSpPr>
          <p:cNvPr id="119" name="Rectangle 118"/>
          <p:cNvSpPr/>
          <p:nvPr/>
        </p:nvSpPr>
        <p:spPr>
          <a:xfrm>
            <a:off x="6934200" y="6248400"/>
            <a:ext cx="67993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i="1" dirty="0" smtClean="0"/>
              <a:t>Plate 2c</a:t>
            </a:r>
            <a:endParaRPr lang="en-US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 fontScale="90000"/>
          </a:bodyPr>
          <a:lstStyle/>
          <a:p>
            <a:pPr algn="l"/>
            <a:r>
              <a:rPr lang="en-US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/>
            </a:r>
            <a:br>
              <a:rPr lang="en-US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r>
              <a:rPr lang="en-US" i="1" dirty="0" smtClean="0">
                <a:solidFill>
                  <a:srgbClr val="C00000"/>
                </a:solidFill>
              </a:rPr>
              <a:t>Post - Construction Performance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i="1" dirty="0"/>
          </a:p>
        </p:txBody>
      </p:sp>
      <p:sp>
        <p:nvSpPr>
          <p:cNvPr id="10279" name="Rectangle 3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457200" y="1129141"/>
            <a:ext cx="8382000" cy="3061859"/>
          </a:xfr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txBody>
          <a:bodyPr>
            <a:normAutofit/>
          </a:bodyPr>
          <a:lstStyle/>
          <a:p>
            <a:r>
              <a:rPr lang="en-US" sz="2800" dirty="0" smtClean="0"/>
              <a:t>Few sections show some distress</a:t>
            </a:r>
          </a:p>
          <a:p>
            <a:r>
              <a:rPr lang="en-US" sz="2800" dirty="0" smtClean="0"/>
              <a:t>No Maintenance Interventions Since Construction</a:t>
            </a:r>
          </a:p>
          <a:p>
            <a:r>
              <a:rPr lang="en-US" sz="2800" dirty="0" smtClean="0"/>
              <a:t>No Total Road Surface Failure (after 8 yrs)</a:t>
            </a:r>
          </a:p>
          <a:p>
            <a:r>
              <a:rPr lang="en-US" sz="2800" dirty="0" smtClean="0"/>
              <a:t>Surface Distresses vary depending on the type</a:t>
            </a:r>
          </a:p>
          <a:p>
            <a:r>
              <a:rPr lang="en-US" sz="2800" dirty="0" smtClean="0"/>
              <a:t>High Abrasion Resistance results from higher temperatures, in excess of 1050:</a:t>
            </a:r>
            <a:r>
              <a:rPr lang="en-US" sz="2800" i="1" dirty="0" smtClean="0">
                <a:solidFill>
                  <a:srgbClr val="00B050"/>
                </a:solidFill>
              </a:rPr>
              <a:t> </a:t>
            </a:r>
            <a:r>
              <a:rPr lang="en-US" sz="2000" i="1" dirty="0" smtClean="0">
                <a:solidFill>
                  <a:srgbClr val="00B050"/>
                </a:solidFill>
              </a:rPr>
              <a:t>Al-</a:t>
            </a:r>
            <a:r>
              <a:rPr lang="en-US" sz="2000" i="1" dirty="0" err="1" smtClean="0">
                <a:solidFill>
                  <a:srgbClr val="00B050"/>
                </a:solidFill>
              </a:rPr>
              <a:t>Amaireh</a:t>
            </a:r>
            <a:r>
              <a:rPr lang="en-US" sz="2000" i="1" dirty="0" smtClean="0">
                <a:solidFill>
                  <a:srgbClr val="00B050"/>
                </a:solidFill>
              </a:rPr>
              <a:t> (2009)</a:t>
            </a:r>
            <a:endParaRPr lang="en-US" sz="2000" dirty="0" smtClean="0"/>
          </a:p>
          <a:p>
            <a:endParaRPr lang="en-US" sz="2800" dirty="0"/>
          </a:p>
        </p:txBody>
      </p:sp>
      <p:pic>
        <p:nvPicPr>
          <p:cNvPr id="5" name="Picture 4" descr="C:\Documents and Settings\jeneral\My Documents\Conferences and More\pictures\IMG0033A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90600" y="4476750"/>
            <a:ext cx="1533525" cy="161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6" descr="C:\Documents and Settings\jeneral\My Documents\Conferences and More\pictures\IMG0037A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0" y="4476750"/>
            <a:ext cx="1676400" cy="161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7" descr="C:\Documents and Settings\jeneral\My Documents\Conferences and More\pictures\IMG0023A.jpg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553200" y="4476750"/>
            <a:ext cx="1587499" cy="161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 Box 1"/>
          <p:cNvSpPr txBox="1">
            <a:spLocks noChangeArrowheads="1"/>
          </p:cNvSpPr>
          <p:nvPr/>
        </p:nvSpPr>
        <p:spPr bwMode="auto">
          <a:xfrm>
            <a:off x="900545" y="4343400"/>
            <a:ext cx="1752600" cy="18288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" name="Text Box 1"/>
          <p:cNvSpPr txBox="1">
            <a:spLocks noChangeArrowheads="1"/>
          </p:cNvSpPr>
          <p:nvPr/>
        </p:nvSpPr>
        <p:spPr bwMode="auto">
          <a:xfrm>
            <a:off x="3761510" y="4343400"/>
            <a:ext cx="1752600" cy="18288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1" name="Text Box 1"/>
          <p:cNvSpPr txBox="1">
            <a:spLocks noChangeArrowheads="1"/>
          </p:cNvSpPr>
          <p:nvPr/>
        </p:nvSpPr>
        <p:spPr bwMode="auto">
          <a:xfrm>
            <a:off x="6477000" y="4343400"/>
            <a:ext cx="1752600" cy="18288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059875" y="6227620"/>
            <a:ext cx="150322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i="1" dirty="0" smtClean="0"/>
              <a:t>Plate 3a:  </a:t>
            </a:r>
            <a:r>
              <a:rPr lang="en-US" sz="1200" b="1" dirty="0" smtClean="0">
                <a:latin typeface="Times New Roman" pitchFamily="18" charset="0"/>
                <a:cs typeface="Times New Roman" pitchFamily="18" charset="0"/>
              </a:rPr>
              <a:t>Type I	</a:t>
            </a:r>
            <a:endParaRPr lang="en-US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3983175" y="6243935"/>
            <a:ext cx="150322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i="1" dirty="0" smtClean="0"/>
              <a:t>Plate 3b:  </a:t>
            </a:r>
            <a:r>
              <a:rPr lang="en-US" sz="1200" b="1" dirty="0" smtClean="0">
                <a:latin typeface="Times New Roman" pitchFamily="18" charset="0"/>
                <a:cs typeface="Times New Roman" pitchFamily="18" charset="0"/>
              </a:rPr>
              <a:t>Type II	</a:t>
            </a:r>
            <a:endParaRPr lang="en-US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6726375" y="6243935"/>
            <a:ext cx="150322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i="1" dirty="0" smtClean="0"/>
              <a:t>Plate 3c:  </a:t>
            </a:r>
            <a:r>
              <a:rPr lang="en-US" sz="1200" b="1" dirty="0" smtClean="0">
                <a:latin typeface="Times New Roman" pitchFamily="18" charset="0"/>
                <a:cs typeface="Times New Roman" pitchFamily="18" charset="0"/>
              </a:rPr>
              <a:t>Type III	</a:t>
            </a:r>
            <a:endParaRPr lang="en-US" sz="1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 fontScale="90000"/>
          </a:bodyPr>
          <a:lstStyle/>
          <a:p>
            <a:pPr algn="l"/>
            <a:r>
              <a:rPr lang="en-US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/>
            </a:r>
            <a:br>
              <a:rPr lang="en-US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r>
              <a:rPr lang="en-US" i="1" dirty="0" smtClean="0">
                <a:solidFill>
                  <a:srgbClr val="C00000"/>
                </a:solidFill>
              </a:rPr>
              <a:t>Post - Construction Performance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i="1" dirty="0"/>
          </a:p>
        </p:txBody>
      </p:sp>
      <p:sp>
        <p:nvSpPr>
          <p:cNvPr id="10279" name="Rectangle 3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457200" y="1129141"/>
            <a:ext cx="8229600" cy="2071259"/>
          </a:xfrm>
          <a:blipFill>
            <a:blip r:embed="rId2"/>
            <a:tile tx="0" ty="0" sx="100000" sy="100000" flip="none" algn="tl"/>
          </a:blipFill>
        </p:spPr>
        <p:txBody>
          <a:bodyPr>
            <a:normAutofit/>
          </a:bodyPr>
          <a:lstStyle/>
          <a:p>
            <a:r>
              <a:rPr lang="en-US" sz="2800" dirty="0" smtClean="0"/>
              <a:t>Accelerated Deterioration after Construction are as a result of:</a:t>
            </a:r>
          </a:p>
          <a:p>
            <a:pPr lvl="1">
              <a:buFont typeface="Calibri" pitchFamily="34" charset="0"/>
              <a:buChar char="–"/>
            </a:pPr>
            <a:r>
              <a:rPr lang="en-US" sz="2400" dirty="0" smtClean="0"/>
              <a:t>The absence of  Damp Proof Course (DPC)</a:t>
            </a:r>
          </a:p>
          <a:p>
            <a:pPr lvl="1">
              <a:buFont typeface="Calibri" pitchFamily="34" charset="0"/>
              <a:buChar char="–"/>
            </a:pPr>
            <a:r>
              <a:rPr lang="en-US" sz="2400" dirty="0" smtClean="0"/>
              <a:t>Irregular sections without Filling Mortar</a:t>
            </a:r>
          </a:p>
          <a:p>
            <a:endParaRPr lang="en-US" sz="2800" dirty="0"/>
          </a:p>
        </p:txBody>
      </p:sp>
      <p:sp>
        <p:nvSpPr>
          <p:cNvPr id="9" name="Text Box 1"/>
          <p:cNvSpPr txBox="1">
            <a:spLocks noChangeArrowheads="1"/>
          </p:cNvSpPr>
          <p:nvPr/>
        </p:nvSpPr>
        <p:spPr bwMode="auto">
          <a:xfrm>
            <a:off x="1371600" y="3581400"/>
            <a:ext cx="2286000" cy="17526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2002015" y="5389420"/>
            <a:ext cx="1503225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i="1" dirty="0" smtClean="0"/>
              <a:t>Plate 4a</a:t>
            </a:r>
            <a:r>
              <a:rPr lang="en-US" sz="1200" b="1" dirty="0" smtClean="0">
                <a:latin typeface="Times New Roman" pitchFamily="18" charset="0"/>
                <a:cs typeface="Times New Roman" pitchFamily="18" charset="0"/>
              </a:rPr>
              <a:t>	</a:t>
            </a:r>
            <a:endParaRPr lang="en-US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5964385" y="5347855"/>
            <a:ext cx="1503225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i="1" dirty="0" smtClean="0"/>
              <a:t>Plate 4b</a:t>
            </a:r>
            <a:r>
              <a:rPr lang="en-US" sz="1200" b="1" dirty="0" smtClean="0">
                <a:latin typeface="Times New Roman" pitchFamily="18" charset="0"/>
                <a:cs typeface="Times New Roman" pitchFamily="18" charset="0"/>
              </a:rPr>
              <a:t>	</a:t>
            </a:r>
            <a:endParaRPr lang="en-US" sz="1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6" name="Picture 15" descr="C:\Documents and Settings\jeneral\My Documents\Conferences and More\pictures\IMG0035A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47800" y="3657600"/>
            <a:ext cx="2114550" cy="161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16" descr="C:\Documents and Settings\jeneral\My Documents\Conferences and More\pictures\IMG0038A.jpg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276850" y="3609110"/>
            <a:ext cx="2114550" cy="166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Text Box 1"/>
          <p:cNvSpPr txBox="1">
            <a:spLocks noChangeArrowheads="1"/>
          </p:cNvSpPr>
          <p:nvPr/>
        </p:nvSpPr>
        <p:spPr bwMode="auto">
          <a:xfrm>
            <a:off x="5195455" y="3546765"/>
            <a:ext cx="2286000" cy="17526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 fontScale="90000"/>
          </a:bodyPr>
          <a:lstStyle/>
          <a:p>
            <a:pPr algn="l"/>
            <a:r>
              <a:rPr lang="en-US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/>
            </a:r>
            <a:br>
              <a:rPr lang="en-US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r>
              <a:rPr lang="en-US" i="1" dirty="0" smtClean="0">
                <a:solidFill>
                  <a:srgbClr val="C00000"/>
                </a:solidFill>
              </a:rPr>
              <a:t>Economic Appraisal of the Project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i="1" dirty="0"/>
          </a:p>
        </p:txBody>
      </p:sp>
      <p:sp>
        <p:nvSpPr>
          <p:cNvPr id="10279" name="Rectangle 3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457200" y="1129141"/>
            <a:ext cx="8229600" cy="547259"/>
          </a:xfr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txBody>
          <a:bodyPr>
            <a:normAutofit/>
          </a:bodyPr>
          <a:lstStyle/>
          <a:p>
            <a:r>
              <a:rPr lang="en-US" sz="2800" dirty="0" smtClean="0"/>
              <a:t>Discount Rate – 12%</a:t>
            </a:r>
            <a:endParaRPr lang="en-US" sz="2800" dirty="0"/>
          </a:p>
        </p:txBody>
      </p:sp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609600" y="3131120"/>
          <a:ext cx="8000999" cy="1524000"/>
        </p:xfrm>
        <a:graphic>
          <a:graphicData uri="http://schemas.openxmlformats.org/drawingml/2006/table">
            <a:tbl>
              <a:tblPr/>
              <a:tblGrid>
                <a:gridCol w="2509747"/>
                <a:gridCol w="2509747"/>
                <a:gridCol w="471758"/>
                <a:gridCol w="2509747"/>
              </a:tblGrid>
              <a:tr h="5080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Economic Indicator</a:t>
                      </a:r>
                      <a:endParaRPr lang="en-US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Brick Surfaced Road</a:t>
                      </a:r>
                      <a:endParaRPr lang="en-US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Gravel Road</a:t>
                      </a:r>
                      <a:endParaRPr lang="en-US" sz="1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160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IRR</a:t>
                      </a:r>
                      <a:endParaRPr lang="en-US" sz="18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B/C Ratio</a:t>
                      </a:r>
                      <a:endParaRPr lang="en-US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26.3%</a:t>
                      </a:r>
                      <a:endParaRPr lang="en-US" sz="18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3.2</a:t>
                      </a:r>
                      <a:endParaRPr lang="en-US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15.9%</a:t>
                      </a:r>
                      <a:endParaRPr lang="en-US" sz="18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2.4</a:t>
                      </a:r>
                      <a:endParaRPr lang="en-US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2769" name="Rectangle 1"/>
          <p:cNvSpPr>
            <a:spLocks noChangeArrowheads="1"/>
          </p:cNvSpPr>
          <p:nvPr/>
        </p:nvSpPr>
        <p:spPr bwMode="auto">
          <a:xfrm>
            <a:off x="720435" y="2403760"/>
            <a:ext cx="748134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400" i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Table 1.       </a:t>
            </a:r>
            <a:r>
              <a:rPr kumimoji="0" lang="en-US" sz="2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Summary Results of the Economic Analysis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sz="49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/>
            </a:r>
            <a:br>
              <a:rPr lang="en-US" sz="49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r>
              <a:rPr lang="en-US" sz="49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Conclusion</a:t>
            </a:r>
            <a:r>
              <a:rPr lang="en-US" b="1" dirty="0" smtClean="0">
                <a:solidFill>
                  <a:srgbClr val="C00000"/>
                </a:solidFill>
              </a:rPr>
              <a:t/>
            </a:r>
            <a:br>
              <a:rPr lang="en-US" b="1" dirty="0" smtClean="0">
                <a:solidFill>
                  <a:srgbClr val="C00000"/>
                </a:solidFill>
              </a:rPr>
            </a:b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blipFill>
            <a:blip r:embed="rId2"/>
            <a:tile tx="0" ty="0" sx="100000" sy="100000" flip="none" algn="tl"/>
          </a:blipFill>
        </p:spPr>
        <p:txBody>
          <a:bodyPr>
            <a:normAutofit/>
          </a:bodyPr>
          <a:lstStyle/>
          <a:p>
            <a:r>
              <a:rPr lang="en-US" dirty="0" smtClean="0"/>
              <a:t>Burnt Clay Bricks:</a:t>
            </a:r>
          </a:p>
          <a:p>
            <a:pPr lvl="1">
              <a:buFont typeface="Calibri" pitchFamily="34" charset="0"/>
              <a:buChar char="–"/>
            </a:pPr>
            <a:r>
              <a:rPr lang="en-US" dirty="0" smtClean="0"/>
              <a:t> satisfy the ASTM No. C902-99 Specifications</a:t>
            </a:r>
          </a:p>
          <a:p>
            <a:pPr lvl="1">
              <a:buFont typeface="Calibri" pitchFamily="34" charset="0"/>
              <a:buChar char="–"/>
            </a:pPr>
            <a:r>
              <a:rPr lang="en-US" dirty="0" smtClean="0"/>
              <a:t>are appropriate for surfacing light trafficked road.</a:t>
            </a:r>
          </a:p>
          <a:p>
            <a:r>
              <a:rPr lang="en-US" dirty="0" smtClean="0"/>
              <a:t>Rural Friendly Construction Techniques</a:t>
            </a:r>
          </a:p>
          <a:p>
            <a:r>
              <a:rPr lang="en-US" dirty="0" smtClean="0"/>
              <a:t>Minimal Maintenance</a:t>
            </a:r>
          </a:p>
          <a:p>
            <a:r>
              <a:rPr lang="en-US" dirty="0" smtClean="0"/>
              <a:t>Greater Economic Benefits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sz="49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/>
            </a:r>
            <a:br>
              <a:rPr lang="en-US" sz="49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r>
              <a:rPr lang="en-US" sz="49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Recommendation</a:t>
            </a:r>
            <a:r>
              <a:rPr lang="en-US" b="1" dirty="0" smtClean="0">
                <a:solidFill>
                  <a:srgbClr val="C00000"/>
                </a:solidFill>
              </a:rPr>
              <a:t/>
            </a:r>
            <a:br>
              <a:rPr lang="en-US" b="1" dirty="0" smtClean="0">
                <a:solidFill>
                  <a:srgbClr val="C00000"/>
                </a:solidFill>
              </a:rPr>
            </a:b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33950"/>
            <a:ext cx="8229600" cy="4814450"/>
          </a:xfr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txBody>
          <a:bodyPr>
            <a:normAutofit/>
          </a:bodyPr>
          <a:lstStyle/>
          <a:p>
            <a:r>
              <a:rPr lang="en-US" sz="2200" dirty="0" smtClean="0"/>
              <a:t>Replication projects be carried out on areas with light traffic especially rural accesses.</a:t>
            </a:r>
          </a:p>
          <a:p>
            <a:r>
              <a:rPr lang="en-US" sz="2200" dirty="0" smtClean="0"/>
              <a:t>The construction technique employed should be intermediate type.(Usage of appropriate hand tools and light equipment.) </a:t>
            </a:r>
          </a:p>
          <a:p>
            <a:r>
              <a:rPr lang="en-US" sz="2200" dirty="0" smtClean="0"/>
              <a:t>Labour should come from the local residents from the beneficiary communities.</a:t>
            </a:r>
          </a:p>
          <a:p>
            <a:r>
              <a:rPr lang="en-US" sz="2200" dirty="0" smtClean="0"/>
              <a:t>Adopting proven strategies for the construction and maintenance of rural roads ensures an all-year round </a:t>
            </a:r>
            <a:r>
              <a:rPr lang="en-US" sz="2200" dirty="0" err="1" smtClean="0"/>
              <a:t>trafficability</a:t>
            </a:r>
            <a:r>
              <a:rPr lang="en-US" sz="2200" dirty="0" smtClean="0"/>
              <a:t>: </a:t>
            </a:r>
            <a:r>
              <a:rPr lang="en-US" sz="2000" i="1" dirty="0" err="1" smtClean="0">
                <a:solidFill>
                  <a:srgbClr val="00B050"/>
                </a:solidFill>
              </a:rPr>
              <a:t>Jukka</a:t>
            </a:r>
            <a:r>
              <a:rPr lang="en-US" sz="2000" i="1" dirty="0" smtClean="0">
                <a:solidFill>
                  <a:srgbClr val="00B050"/>
                </a:solidFill>
              </a:rPr>
              <a:t> </a:t>
            </a:r>
            <a:r>
              <a:rPr lang="en-US" sz="2000" i="1" dirty="0" err="1" smtClean="0">
                <a:solidFill>
                  <a:srgbClr val="00B050"/>
                </a:solidFill>
              </a:rPr>
              <a:t>Isotalo</a:t>
            </a:r>
            <a:r>
              <a:rPr lang="en-US" sz="2000" i="1" dirty="0" smtClean="0">
                <a:solidFill>
                  <a:srgbClr val="00B050"/>
                </a:solidFill>
              </a:rPr>
              <a:t>(1992)</a:t>
            </a:r>
          </a:p>
          <a:p>
            <a:r>
              <a:rPr lang="en-US" sz="2200" dirty="0" smtClean="0"/>
              <a:t>Prior to the construction, it is important to engage all stakeholders including opinion leaders of the beneficiary communities.</a:t>
            </a:r>
          </a:p>
          <a:p>
            <a:r>
              <a:rPr lang="en-US" sz="2200" dirty="0" smtClean="0"/>
              <a:t>Further research be conducted in the improvement of the production of burnt clay bricks that have better engineering properties.</a:t>
            </a:r>
            <a:endParaRPr lang="en-US" sz="2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583</TotalTime>
  <Words>687</Words>
  <Application>Microsoft Office PowerPoint</Application>
  <PresentationFormat>On-screen Show (4:3)</PresentationFormat>
  <Paragraphs>159</Paragraphs>
  <Slides>14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6" baseType="lpstr">
      <vt:lpstr>Office Theme</vt:lpstr>
      <vt:lpstr>Document</vt:lpstr>
      <vt:lpstr>Low-Cost Rural Road Surfacing:  The Use of Burnt Clay Bricks </vt:lpstr>
      <vt:lpstr>Presentation Structure</vt:lpstr>
      <vt:lpstr>Background</vt:lpstr>
      <vt:lpstr>Background</vt:lpstr>
      <vt:lpstr> The BPR at the CSIR-BRRI: Brief </vt:lpstr>
      <vt:lpstr> The Pavement Design  </vt:lpstr>
      <vt:lpstr> The Basic Materials Used </vt:lpstr>
      <vt:lpstr> The Construction Process </vt:lpstr>
      <vt:lpstr>  The Construction Process  </vt:lpstr>
      <vt:lpstr> Post - Construction Performance </vt:lpstr>
      <vt:lpstr> Post - Construction Performance </vt:lpstr>
      <vt:lpstr> Economic Appraisal of the Project </vt:lpstr>
      <vt:lpstr> Conclusion </vt:lpstr>
      <vt:lpstr> Recommendation 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Low-Cost Rural Road Surfacing:  The Use of Burnt Clay Bricks </dc:title>
  <dc:creator/>
  <cp:lastModifiedBy>npereira</cp:lastModifiedBy>
  <cp:revision>127</cp:revision>
  <dcterms:created xsi:type="dcterms:W3CDTF">2006-08-16T00:00:00Z</dcterms:created>
  <dcterms:modified xsi:type="dcterms:W3CDTF">2010-09-27T08:20:03Z</dcterms:modified>
</cp:coreProperties>
</file>