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0"/>
  </p:notesMasterIdLst>
  <p:handoutMasterIdLst>
    <p:handoutMasterId r:id="rId21"/>
  </p:handoutMasterIdLst>
  <p:sldIdLst>
    <p:sldId id="256" r:id="rId2"/>
    <p:sldId id="265" r:id="rId3"/>
    <p:sldId id="257" r:id="rId4"/>
    <p:sldId id="258" r:id="rId5"/>
    <p:sldId id="259" r:id="rId6"/>
    <p:sldId id="260" r:id="rId7"/>
    <p:sldId id="261" r:id="rId8"/>
    <p:sldId id="262" r:id="rId9"/>
    <p:sldId id="272" r:id="rId10"/>
    <p:sldId id="263" r:id="rId11"/>
    <p:sldId id="264" r:id="rId12"/>
    <p:sldId id="266" r:id="rId13"/>
    <p:sldId id="269" r:id="rId14"/>
    <p:sldId id="270" r:id="rId15"/>
    <p:sldId id="273" r:id="rId16"/>
    <p:sldId id="274" r:id="rId17"/>
    <p:sldId id="267"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88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E:\Granie-KP\My-data\PhD-studies\Conferences-2010\CHINA-2010\Graphs-09201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a:latin typeface="Palatino Linotype" pitchFamily="18" charset="0"/>
              </a:rPr>
              <a:t>Lenghts</a:t>
            </a:r>
            <a:r>
              <a:rPr lang="en-US" sz="1400" baseline="0">
                <a:latin typeface="Palatino Linotype" pitchFamily="18" charset="0"/>
              </a:rPr>
              <a:t> of roads completed(2004-2010)</a:t>
            </a:r>
            <a:endParaRPr lang="en-US" sz="1400">
              <a:latin typeface="Palatino Linotype" pitchFamily="18" charset="0"/>
            </a:endParaRPr>
          </a:p>
        </c:rich>
      </c:tx>
      <c:layout/>
      <c:spPr>
        <a:solidFill>
          <a:srgbClr val="EEECE1">
            <a:lumMod val="75000"/>
            <a:alpha val="82000"/>
          </a:srgbClr>
        </a:solidFill>
      </c:spPr>
    </c:title>
    <c:plotArea>
      <c:layout/>
      <c:lineChart>
        <c:grouping val="stacked"/>
        <c:ser>
          <c:idx val="0"/>
          <c:order val="0"/>
          <c:tx>
            <c:v>Metal &amp; Tarred</c:v>
          </c:tx>
          <c:cat>
            <c:numRef>
              <c:f>Sheet1!$B$4:$B$10</c:f>
              <c:numCache>
                <c:formatCode>General</c:formatCode>
                <c:ptCount val="7"/>
                <c:pt idx="0">
                  <c:v>2004</c:v>
                </c:pt>
                <c:pt idx="1">
                  <c:v>2005</c:v>
                </c:pt>
                <c:pt idx="2">
                  <c:v>2006</c:v>
                </c:pt>
                <c:pt idx="3">
                  <c:v>2007</c:v>
                </c:pt>
                <c:pt idx="4">
                  <c:v>2008</c:v>
                </c:pt>
                <c:pt idx="5">
                  <c:v>2009</c:v>
                </c:pt>
                <c:pt idx="6">
                  <c:v>2010</c:v>
                </c:pt>
              </c:numCache>
            </c:numRef>
          </c:cat>
          <c:val>
            <c:numRef>
              <c:f>Sheet1!$C$4:$C$10</c:f>
              <c:numCache>
                <c:formatCode>0.00</c:formatCode>
                <c:ptCount val="7"/>
                <c:pt idx="0">
                  <c:v>0</c:v>
                </c:pt>
                <c:pt idx="1">
                  <c:v>381.28999999999974</c:v>
                </c:pt>
                <c:pt idx="2">
                  <c:v>909.83999999999946</c:v>
                </c:pt>
                <c:pt idx="3">
                  <c:v>240.53</c:v>
                </c:pt>
                <c:pt idx="4">
                  <c:v>99.55</c:v>
                </c:pt>
                <c:pt idx="5">
                  <c:v>223.06</c:v>
                </c:pt>
                <c:pt idx="6">
                  <c:v>85.710000000000022</c:v>
                </c:pt>
              </c:numCache>
            </c:numRef>
          </c:val>
        </c:ser>
        <c:ser>
          <c:idx val="1"/>
          <c:order val="1"/>
          <c:tx>
            <c:v>Gravelling</c:v>
          </c:tx>
          <c:cat>
            <c:numRef>
              <c:f>Sheet1!$B$4:$B$10</c:f>
              <c:numCache>
                <c:formatCode>General</c:formatCode>
                <c:ptCount val="7"/>
                <c:pt idx="0">
                  <c:v>2004</c:v>
                </c:pt>
                <c:pt idx="1">
                  <c:v>2005</c:v>
                </c:pt>
                <c:pt idx="2">
                  <c:v>2006</c:v>
                </c:pt>
                <c:pt idx="3">
                  <c:v>2007</c:v>
                </c:pt>
                <c:pt idx="4">
                  <c:v>2008</c:v>
                </c:pt>
                <c:pt idx="5">
                  <c:v>2009</c:v>
                </c:pt>
                <c:pt idx="6">
                  <c:v>2010</c:v>
                </c:pt>
              </c:numCache>
            </c:numRef>
          </c:cat>
          <c:val>
            <c:numRef>
              <c:f>Sheet1!$D$4:$D$10</c:f>
              <c:numCache>
                <c:formatCode>0.00</c:formatCode>
                <c:ptCount val="7"/>
                <c:pt idx="0">
                  <c:v>304.5</c:v>
                </c:pt>
                <c:pt idx="1">
                  <c:v>329.04</c:v>
                </c:pt>
                <c:pt idx="2">
                  <c:v>1012.93</c:v>
                </c:pt>
                <c:pt idx="3">
                  <c:v>184.37</c:v>
                </c:pt>
                <c:pt idx="4">
                  <c:v>478.04</c:v>
                </c:pt>
                <c:pt idx="5">
                  <c:v>559.74</c:v>
                </c:pt>
                <c:pt idx="6">
                  <c:v>238.68</c:v>
                </c:pt>
              </c:numCache>
            </c:numRef>
          </c:val>
        </c:ser>
        <c:ser>
          <c:idx val="2"/>
          <c:order val="2"/>
          <c:tx>
            <c:v>Concreting</c:v>
          </c:tx>
          <c:cat>
            <c:numRef>
              <c:f>Sheet1!$B$4:$B$10</c:f>
              <c:numCache>
                <c:formatCode>General</c:formatCode>
                <c:ptCount val="7"/>
                <c:pt idx="0">
                  <c:v>2004</c:v>
                </c:pt>
                <c:pt idx="1">
                  <c:v>2005</c:v>
                </c:pt>
                <c:pt idx="2">
                  <c:v>2006</c:v>
                </c:pt>
                <c:pt idx="3">
                  <c:v>2007</c:v>
                </c:pt>
                <c:pt idx="4">
                  <c:v>2008</c:v>
                </c:pt>
                <c:pt idx="5">
                  <c:v>2009</c:v>
                </c:pt>
                <c:pt idx="6">
                  <c:v>2010</c:v>
                </c:pt>
              </c:numCache>
            </c:numRef>
          </c:cat>
          <c:val>
            <c:numRef>
              <c:f>Sheet1!$E$4:$E$10</c:f>
              <c:numCache>
                <c:formatCode>0.00</c:formatCode>
                <c:ptCount val="7"/>
                <c:pt idx="0">
                  <c:v>0</c:v>
                </c:pt>
                <c:pt idx="1">
                  <c:v>21.05</c:v>
                </c:pt>
                <c:pt idx="2">
                  <c:v>277.25</c:v>
                </c:pt>
                <c:pt idx="3">
                  <c:v>776.93</c:v>
                </c:pt>
                <c:pt idx="4">
                  <c:v>881.3</c:v>
                </c:pt>
                <c:pt idx="5">
                  <c:v>519.88</c:v>
                </c:pt>
                <c:pt idx="6">
                  <c:v>185.62</c:v>
                </c:pt>
              </c:numCache>
            </c:numRef>
          </c:val>
        </c:ser>
        <c:marker val="1"/>
        <c:axId val="93598080"/>
        <c:axId val="93599616"/>
      </c:lineChart>
      <c:catAx>
        <c:axId val="93598080"/>
        <c:scaling>
          <c:orientation val="minMax"/>
        </c:scaling>
        <c:axPos val="b"/>
        <c:numFmt formatCode="General" sourceLinked="1"/>
        <c:majorTickMark val="none"/>
        <c:tickLblPos val="nextTo"/>
        <c:crossAx val="93599616"/>
        <c:crosses val="autoZero"/>
        <c:auto val="1"/>
        <c:lblAlgn val="ctr"/>
        <c:lblOffset val="100"/>
      </c:catAx>
      <c:valAx>
        <c:axId val="93599616"/>
        <c:scaling>
          <c:orientation val="minMax"/>
        </c:scaling>
        <c:axPos val="l"/>
        <c:majorGridlines/>
        <c:title>
          <c:tx>
            <c:rich>
              <a:bodyPr/>
              <a:lstStyle/>
              <a:p>
                <a:pPr>
                  <a:defRPr/>
                </a:pPr>
                <a:r>
                  <a:rPr lang="en-US"/>
                  <a:t>Length-KM</a:t>
                </a:r>
              </a:p>
            </c:rich>
          </c:tx>
          <c:layout/>
          <c:spPr>
            <a:solidFill>
              <a:srgbClr val="EEECE1">
                <a:lumMod val="75000"/>
                <a:alpha val="77000"/>
              </a:srgbClr>
            </a:solidFill>
          </c:spPr>
        </c:title>
        <c:numFmt formatCode="0.00" sourceLinked="1"/>
        <c:majorTickMark val="none"/>
        <c:tickLblPos val="nextTo"/>
        <c:crossAx val="93598080"/>
        <c:crosses val="autoZero"/>
        <c:crossBetween val="between"/>
      </c:valAx>
      <c:spPr>
        <a:gradFill flip="none" rotWithShape="1">
          <a:gsLst>
            <a:gs pos="0">
              <a:srgbClr val="5E9EFF"/>
            </a:gs>
            <a:gs pos="39999">
              <a:srgbClr val="85C2FF"/>
            </a:gs>
            <a:gs pos="70000">
              <a:srgbClr val="C4D6EB"/>
            </a:gs>
            <a:gs pos="100000">
              <a:srgbClr val="FFEBFA"/>
            </a:gs>
          </a:gsLst>
          <a:lin ang="16200000" scaled="0"/>
          <a:tileRect/>
        </a:gradFill>
      </c:spPr>
    </c:plotArea>
    <c:legend>
      <c:legendPos val="r"/>
      <c:layout/>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717D430-D46C-4E9C-95B6-F75B8F14B7E2}" type="datetimeFigureOut">
              <a:rPr lang="en-US" smtClean="0"/>
              <a:pPr/>
              <a:t>10/18/2010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2nd International Convention on Rural Roads-China-Oct-2010</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D8085D4-9469-4709-AA4F-5CF4167868DE}" type="slidenum">
              <a:rPr lang="en-US" smtClean="0"/>
              <a:pPr/>
              <a:t>‹#›</a:t>
            </a:fld>
            <a:endParaRPr lang="en-US" dirty="0"/>
          </a:p>
        </p:txBody>
      </p:sp>
    </p:spTree>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58DB72-3595-482C-B3EE-367F77535749}" type="datetimeFigureOut">
              <a:rPr lang="en-US" smtClean="0"/>
              <a:pPr/>
              <a:t>10/18/2010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2nd International Convention on Rural Roads-China-Oct-2010</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4C3684-2D82-427B-9202-133421081D8D}" type="slidenum">
              <a:rPr lang="en-US" smtClean="0"/>
              <a:pPr/>
              <a:t>‹#›</a:t>
            </a:fld>
            <a:endParaRPr lang="en-US"/>
          </a:p>
        </p:txBody>
      </p:sp>
    </p:spTree>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4C3684-2D82-427B-9202-133421081D8D}" type="slidenum">
              <a:rPr lang="en-US" smtClean="0"/>
              <a:pPr/>
              <a:t>1</a:t>
            </a:fld>
            <a:endParaRPr lang="en-US"/>
          </a:p>
        </p:txBody>
      </p:sp>
      <p:sp>
        <p:nvSpPr>
          <p:cNvPr id="5" name="Date Placeholder 4"/>
          <p:cNvSpPr>
            <a:spLocks noGrp="1"/>
          </p:cNvSpPr>
          <p:nvPr>
            <p:ph type="dt" idx="11"/>
          </p:nvPr>
        </p:nvSpPr>
        <p:spPr/>
        <p:txBody>
          <a:bodyPr/>
          <a:lstStyle/>
          <a:p>
            <a:fld id="{6E58DB72-3595-482C-B3EE-367F77535749}" type="datetimeFigureOut">
              <a:rPr lang="en-US" smtClean="0"/>
              <a:pPr/>
              <a:t>10/18/2010</a:t>
            </a:fld>
            <a:endParaRPr lang="en-US"/>
          </a:p>
        </p:txBody>
      </p:sp>
      <p:sp>
        <p:nvSpPr>
          <p:cNvPr id="6" name="Footer Placeholder 5"/>
          <p:cNvSpPr>
            <a:spLocks noGrp="1"/>
          </p:cNvSpPr>
          <p:nvPr>
            <p:ph type="ftr" sz="quarter" idx="12"/>
          </p:nvPr>
        </p:nvSpPr>
        <p:spPr/>
        <p:txBody>
          <a:bodyPr/>
          <a:lstStyle/>
          <a:p>
            <a:r>
              <a:rPr lang="en-US" smtClean="0"/>
              <a:t>2nd International Convention on Rural Roads-China-Oct-2010</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fld id="{6E58DB72-3595-482C-B3EE-367F77535749}" type="datetimeFigureOut">
              <a:rPr lang="en-US" smtClean="0"/>
              <a:pPr/>
              <a:t>10/18/2010</a:t>
            </a:fld>
            <a:endParaRPr lang="en-US"/>
          </a:p>
        </p:txBody>
      </p:sp>
      <p:sp>
        <p:nvSpPr>
          <p:cNvPr id="5" name="Footer Placeholder 4"/>
          <p:cNvSpPr>
            <a:spLocks noGrp="1"/>
          </p:cNvSpPr>
          <p:nvPr>
            <p:ph type="ftr" sz="quarter" idx="11"/>
          </p:nvPr>
        </p:nvSpPr>
        <p:spPr/>
        <p:txBody>
          <a:bodyPr/>
          <a:lstStyle/>
          <a:p>
            <a:r>
              <a:rPr lang="en-US" smtClean="0"/>
              <a:t>2nd International Convention on Rural Roads-China-Oct-2010</a:t>
            </a:r>
            <a:endParaRPr lang="en-US"/>
          </a:p>
        </p:txBody>
      </p:sp>
      <p:sp>
        <p:nvSpPr>
          <p:cNvPr id="6" name="Slide Number Placeholder 5"/>
          <p:cNvSpPr>
            <a:spLocks noGrp="1"/>
          </p:cNvSpPr>
          <p:nvPr>
            <p:ph type="sldNum" sz="quarter" idx="12"/>
          </p:nvPr>
        </p:nvSpPr>
        <p:spPr/>
        <p:txBody>
          <a:bodyPr/>
          <a:lstStyle/>
          <a:p>
            <a:fld id="{714C3684-2D82-427B-9202-133421081D8D}"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t>
            </a:r>
            <a:endParaRPr lang="en-US" dirty="0"/>
          </a:p>
        </p:txBody>
      </p:sp>
      <p:sp>
        <p:nvSpPr>
          <p:cNvPr id="4" name="Slide Number Placeholder 3"/>
          <p:cNvSpPr>
            <a:spLocks noGrp="1"/>
          </p:cNvSpPr>
          <p:nvPr>
            <p:ph type="sldNum" sz="quarter" idx="10"/>
          </p:nvPr>
        </p:nvSpPr>
        <p:spPr/>
        <p:txBody>
          <a:bodyPr/>
          <a:lstStyle/>
          <a:p>
            <a:fld id="{714C3684-2D82-427B-9202-133421081D8D}" type="slidenum">
              <a:rPr lang="en-US" smtClean="0"/>
              <a:pPr/>
              <a:t>14</a:t>
            </a:fld>
            <a:endParaRPr lang="en-US"/>
          </a:p>
        </p:txBody>
      </p:sp>
      <p:sp>
        <p:nvSpPr>
          <p:cNvPr id="5" name="Date Placeholder 4"/>
          <p:cNvSpPr>
            <a:spLocks noGrp="1"/>
          </p:cNvSpPr>
          <p:nvPr>
            <p:ph type="dt" idx="11"/>
          </p:nvPr>
        </p:nvSpPr>
        <p:spPr/>
        <p:txBody>
          <a:bodyPr/>
          <a:lstStyle/>
          <a:p>
            <a:fld id="{6E58DB72-3595-482C-B3EE-367F77535749}" type="datetimeFigureOut">
              <a:rPr lang="en-US" smtClean="0"/>
              <a:pPr/>
              <a:t>10/18/2010</a:t>
            </a:fld>
            <a:endParaRPr lang="en-US"/>
          </a:p>
        </p:txBody>
      </p:sp>
      <p:sp>
        <p:nvSpPr>
          <p:cNvPr id="6" name="Footer Placeholder 5"/>
          <p:cNvSpPr>
            <a:spLocks noGrp="1"/>
          </p:cNvSpPr>
          <p:nvPr>
            <p:ph type="ftr" sz="quarter" idx="12"/>
          </p:nvPr>
        </p:nvSpPr>
        <p:spPr/>
        <p:txBody>
          <a:bodyPr/>
          <a:lstStyle/>
          <a:p>
            <a:r>
              <a:rPr lang="en-US" smtClean="0"/>
              <a:t>2nd International Convention on Rural Roads-China-Oct-2010</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260DAF-CD64-452F-81E4-701E31A158D6}" type="datetimeFigureOut">
              <a:rPr lang="en-US" smtClean="0"/>
              <a:pPr/>
              <a:t>10/18/2010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B2884-9EBB-4040-93A9-F158E533EFB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260DAF-CD64-452F-81E4-701E31A158D6}" type="datetimeFigureOut">
              <a:rPr lang="en-US" smtClean="0"/>
              <a:pPr/>
              <a:t>10/18/2010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B2884-9EBB-4040-93A9-F158E533EFB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normAutofit/>
          </a:bodyPr>
          <a:lstStyle/>
          <a:p>
            <a:r>
              <a:rPr lang="en-US" sz="2400" dirty="0" smtClean="0"/>
              <a:t>A HIGHLY  AMBITIOUS RURAL ROAD IMPROVEMENT PROGRAM DELIVERED UNSUCCESSFULLY-A CASE STUDY OF SRI LANKA</a:t>
            </a:r>
            <a:endParaRPr lang="en-US" sz="2400" dirty="0"/>
          </a:p>
        </p:txBody>
      </p:sp>
      <p:sp>
        <p:nvSpPr>
          <p:cNvPr id="3" name="Subtitle 2"/>
          <p:cNvSpPr>
            <a:spLocks noGrp="1"/>
          </p:cNvSpPr>
          <p:nvPr>
            <p:ph type="subTitle" idx="1"/>
          </p:nvPr>
        </p:nvSpPr>
        <p:spPr>
          <a:xfrm>
            <a:off x="1447800" y="4495800"/>
            <a:ext cx="6400800" cy="1752600"/>
          </a:xfrm>
        </p:spPr>
        <p:txBody>
          <a:bodyPr>
            <a:normAutofit/>
          </a:bodyPr>
          <a:lstStyle/>
          <a:p>
            <a:r>
              <a:rPr lang="en-US" sz="2000" i="1" dirty="0" smtClean="0">
                <a:latin typeface="Arial" pitchFamily="34" charset="0"/>
                <a:cs typeface="Arial" pitchFamily="34" charset="0"/>
              </a:rPr>
              <a:t>By</a:t>
            </a:r>
          </a:p>
          <a:p>
            <a:r>
              <a:rPr lang="en-US" sz="2000" i="1" dirty="0" smtClean="0">
                <a:latin typeface="Arial" pitchFamily="34" charset="0"/>
                <a:cs typeface="Arial" pitchFamily="34" charset="0"/>
              </a:rPr>
              <a:t>Granie R Jayalath</a:t>
            </a:r>
          </a:p>
          <a:p>
            <a:r>
              <a:rPr lang="en-US" sz="2000" i="1" dirty="0" smtClean="0">
                <a:latin typeface="Arial" pitchFamily="34" charset="0"/>
                <a:cs typeface="Arial" pitchFamily="34" charset="0"/>
              </a:rPr>
              <a:t>Faculty of Graduate Studies,</a:t>
            </a:r>
          </a:p>
          <a:p>
            <a:r>
              <a:rPr lang="en-US" sz="2000" i="1" dirty="0" smtClean="0">
                <a:latin typeface="Arial" pitchFamily="34" charset="0"/>
                <a:cs typeface="Arial" pitchFamily="34" charset="0"/>
              </a:rPr>
              <a:t>University of Colombo, Sri Lanka</a:t>
            </a:r>
            <a:endParaRPr lang="en-US" sz="2000"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609600"/>
          </a:xfrm>
        </p:spPr>
        <p:txBody>
          <a:bodyPr>
            <a:normAutofit/>
          </a:bodyPr>
          <a:lstStyle/>
          <a:p>
            <a:pPr algn="l"/>
            <a:r>
              <a:rPr lang="en-US" sz="3200" dirty="0" smtClean="0"/>
              <a:t>CONTENTS </a:t>
            </a:r>
            <a:endParaRPr lang="en-US" sz="3200" dirty="0"/>
          </a:p>
        </p:txBody>
      </p:sp>
      <p:sp>
        <p:nvSpPr>
          <p:cNvPr id="3" name="TextBox 2"/>
          <p:cNvSpPr txBox="1"/>
          <p:nvPr/>
        </p:nvSpPr>
        <p:spPr>
          <a:xfrm>
            <a:off x="381000" y="914400"/>
            <a:ext cx="8229600" cy="3539430"/>
          </a:xfrm>
          <a:prstGeom prst="rect">
            <a:avLst/>
          </a:prstGeom>
          <a:noFill/>
        </p:spPr>
        <p:txBody>
          <a:bodyPr wrap="square" rtlCol="0">
            <a:spAutoFit/>
          </a:bodyPr>
          <a:lstStyle/>
          <a:p>
            <a:pPr>
              <a:buFont typeface="Arial" pitchFamily="34" charset="0"/>
              <a:buChar char="•"/>
            </a:pPr>
            <a:r>
              <a:rPr lang="en-US" sz="3200" dirty="0" smtClean="0"/>
              <a:t>A brief note of the  geo-graphic location of sub grade</a:t>
            </a:r>
          </a:p>
          <a:p>
            <a:pPr>
              <a:buFont typeface="Arial" pitchFamily="34" charset="0"/>
              <a:buChar char="•"/>
            </a:pPr>
            <a:r>
              <a:rPr lang="en-US" sz="3200" dirty="0" smtClean="0"/>
              <a:t>Status of Rural Transport Governance</a:t>
            </a:r>
          </a:p>
          <a:p>
            <a:pPr>
              <a:buFont typeface="Arial" pitchFamily="34" charset="0"/>
              <a:buChar char="•"/>
            </a:pPr>
            <a:r>
              <a:rPr lang="en-US" sz="3200" dirty="0" smtClean="0"/>
              <a:t>New” Rural Roads” improvement initiative</a:t>
            </a:r>
          </a:p>
          <a:p>
            <a:pPr>
              <a:buFont typeface="Arial" pitchFamily="34" charset="0"/>
              <a:buChar char="•"/>
            </a:pPr>
            <a:r>
              <a:rPr lang="en-US" sz="3200" dirty="0" smtClean="0"/>
              <a:t>Lessons learned  and suggestions  for improvement</a:t>
            </a:r>
          </a:p>
          <a:p>
            <a:pPr>
              <a:buFont typeface="Arial" pitchFamily="34" charset="0"/>
              <a:buChar char="•"/>
            </a:pPr>
            <a:r>
              <a:rPr lang="en-US" sz="3200" dirty="0" smtClean="0"/>
              <a:t>The  way forward</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dirty="0" smtClean="0"/>
              <a:t>  Geo-Graphic Location </a:t>
            </a:r>
            <a:endParaRPr lang="en-US" sz="3200" dirty="0"/>
          </a:p>
        </p:txBody>
      </p:sp>
      <p:pic>
        <p:nvPicPr>
          <p:cNvPr id="1030" name="Picture 6" descr="Ceylan-map"/>
          <p:cNvPicPr>
            <a:picLocks noChangeAspect="1" noChangeArrowheads="1"/>
          </p:cNvPicPr>
          <p:nvPr/>
        </p:nvPicPr>
        <p:blipFill>
          <a:blip r:embed="rId2"/>
          <a:srcRect/>
          <a:stretch>
            <a:fillRect/>
          </a:stretch>
        </p:blipFill>
        <p:spPr bwMode="auto">
          <a:xfrm>
            <a:off x="6019800" y="762000"/>
            <a:ext cx="2343150" cy="2514600"/>
          </a:xfrm>
          <a:prstGeom prst="rect">
            <a:avLst/>
          </a:prstGeom>
          <a:noFill/>
          <a:ln w="9525">
            <a:noFill/>
            <a:miter lim="800000"/>
            <a:headEnd/>
            <a:tailEnd/>
          </a:ln>
        </p:spPr>
      </p:pic>
      <p:pic>
        <p:nvPicPr>
          <p:cNvPr id="1031" name="Picture 7" descr="LocationSriLanka"/>
          <p:cNvPicPr>
            <a:picLocks noChangeAspect="1" noChangeArrowheads="1"/>
          </p:cNvPicPr>
          <p:nvPr/>
        </p:nvPicPr>
        <p:blipFill>
          <a:blip r:embed="rId3"/>
          <a:srcRect/>
          <a:stretch>
            <a:fillRect/>
          </a:stretch>
        </p:blipFill>
        <p:spPr bwMode="auto">
          <a:xfrm>
            <a:off x="762000" y="990600"/>
            <a:ext cx="2466975" cy="1133475"/>
          </a:xfrm>
          <a:prstGeom prst="rect">
            <a:avLst/>
          </a:prstGeom>
          <a:noFill/>
          <a:ln w="9525">
            <a:noFill/>
            <a:miter lim="800000"/>
            <a:headEnd/>
            <a:tailEnd/>
          </a:ln>
        </p:spPr>
      </p:pic>
      <p:graphicFrame>
        <p:nvGraphicFramePr>
          <p:cNvPr id="15" name="Table 14"/>
          <p:cNvGraphicFramePr>
            <a:graphicFrameLocks noGrp="1"/>
          </p:cNvGraphicFramePr>
          <p:nvPr/>
        </p:nvGraphicFramePr>
        <p:xfrm>
          <a:off x="990600" y="3810000"/>
          <a:ext cx="2971800" cy="1815280"/>
        </p:xfrm>
        <a:graphic>
          <a:graphicData uri="http://schemas.openxmlformats.org/drawingml/2006/table">
            <a:tbl>
              <a:tblPr/>
              <a:tblGrid>
                <a:gridCol w="1485900"/>
                <a:gridCol w="1485900"/>
              </a:tblGrid>
              <a:tr h="113125">
                <a:tc>
                  <a:txBody>
                    <a:bodyPr/>
                    <a:lstStyle/>
                    <a:p>
                      <a:pPr marL="0" marR="0" algn="ctr">
                        <a:lnSpc>
                          <a:spcPct val="115000"/>
                        </a:lnSpc>
                        <a:spcBef>
                          <a:spcPts val="0"/>
                        </a:spcBef>
                        <a:spcAft>
                          <a:spcPts val="1000"/>
                        </a:spcAft>
                      </a:pPr>
                      <a:r>
                        <a:rPr lang="en-US" sz="1000" dirty="0">
                          <a:latin typeface="Palatino Linotype"/>
                          <a:ea typeface="Calibri"/>
                          <a:cs typeface="Times New Roman"/>
                        </a:rPr>
                        <a:t>Class</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latin typeface="Palatino Linotype"/>
                          <a:ea typeface="Calibri"/>
                          <a:cs typeface="Times New Roman"/>
                        </a:rPr>
                        <a:t>Total Length (Km)</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226">
                <a:tc>
                  <a:txBody>
                    <a:bodyPr/>
                    <a:lstStyle/>
                    <a:p>
                      <a:pPr marL="0" marR="0">
                        <a:lnSpc>
                          <a:spcPct val="115000"/>
                        </a:lnSpc>
                        <a:spcBef>
                          <a:spcPts val="0"/>
                        </a:spcBef>
                        <a:spcAft>
                          <a:spcPts val="1000"/>
                        </a:spcAft>
                      </a:pPr>
                      <a:r>
                        <a:rPr lang="en-US" sz="1000" dirty="0">
                          <a:latin typeface="Palatino Linotype"/>
                          <a:ea typeface="Calibri"/>
                          <a:cs typeface="Times New Roman"/>
                        </a:rPr>
                        <a:t>National Roads</a:t>
                      </a:r>
                      <a:endParaRPr lang="en-US" sz="1100" dirty="0">
                        <a:latin typeface="Calibri"/>
                        <a:ea typeface="Calibri"/>
                        <a:cs typeface="Times New Roman"/>
                      </a:endParaRPr>
                    </a:p>
                    <a:p>
                      <a:pPr marL="0" marR="0">
                        <a:lnSpc>
                          <a:spcPct val="115000"/>
                        </a:lnSpc>
                        <a:spcBef>
                          <a:spcPts val="0"/>
                        </a:spcBef>
                        <a:spcAft>
                          <a:spcPts val="1000"/>
                        </a:spcAft>
                      </a:pPr>
                      <a:r>
                        <a:rPr lang="en-US" sz="1000" dirty="0">
                          <a:latin typeface="Palatino Linotype"/>
                          <a:ea typeface="Calibri"/>
                          <a:cs typeface="Times New Roman"/>
                        </a:rPr>
                        <a:t>Class A and B</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latin typeface="Palatino Linotype"/>
                          <a:ea typeface="Calibri"/>
                          <a:cs typeface="Times New Roman"/>
                        </a:rPr>
                        <a:t>11,716</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226">
                <a:tc>
                  <a:txBody>
                    <a:bodyPr/>
                    <a:lstStyle/>
                    <a:p>
                      <a:pPr marL="0" marR="0">
                        <a:lnSpc>
                          <a:spcPct val="115000"/>
                        </a:lnSpc>
                        <a:spcBef>
                          <a:spcPts val="0"/>
                        </a:spcBef>
                        <a:spcAft>
                          <a:spcPts val="1000"/>
                        </a:spcAft>
                      </a:pPr>
                      <a:r>
                        <a:rPr lang="en-US" sz="1000" dirty="0">
                          <a:latin typeface="Palatino Linotype"/>
                          <a:ea typeface="Calibri"/>
                          <a:cs typeface="Times New Roman"/>
                        </a:rPr>
                        <a:t>Provincial Roads</a:t>
                      </a:r>
                      <a:endParaRPr lang="en-US" sz="1100" dirty="0">
                        <a:latin typeface="Calibri"/>
                        <a:ea typeface="Calibri"/>
                        <a:cs typeface="Times New Roman"/>
                      </a:endParaRPr>
                    </a:p>
                    <a:p>
                      <a:pPr marL="0" marR="0">
                        <a:lnSpc>
                          <a:spcPct val="115000"/>
                        </a:lnSpc>
                        <a:spcBef>
                          <a:spcPts val="0"/>
                        </a:spcBef>
                        <a:spcAft>
                          <a:spcPts val="1000"/>
                        </a:spcAft>
                      </a:pPr>
                      <a:r>
                        <a:rPr lang="en-US" sz="1000" dirty="0">
                          <a:latin typeface="Palatino Linotype"/>
                          <a:ea typeface="Calibri"/>
                          <a:cs typeface="Times New Roman"/>
                        </a:rPr>
                        <a:t>Class C and D</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latin typeface="Palatino Linotype"/>
                          <a:ea typeface="Calibri"/>
                          <a:cs typeface="Times New Roman"/>
                        </a:rPr>
                        <a:t>15,532</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9720">
                <a:tc>
                  <a:txBody>
                    <a:bodyPr/>
                    <a:lstStyle/>
                    <a:p>
                      <a:pPr marL="0" marR="0">
                        <a:lnSpc>
                          <a:spcPct val="115000"/>
                        </a:lnSpc>
                        <a:spcBef>
                          <a:spcPts val="0"/>
                        </a:spcBef>
                        <a:spcAft>
                          <a:spcPts val="1000"/>
                        </a:spcAft>
                      </a:pPr>
                      <a:r>
                        <a:rPr lang="en-US" sz="1000" dirty="0">
                          <a:latin typeface="Palatino Linotype"/>
                          <a:ea typeface="Calibri"/>
                          <a:cs typeface="Times New Roman"/>
                        </a:rPr>
                        <a:t>Rural Road Network</a:t>
                      </a:r>
                      <a:endParaRPr lang="en-US" sz="1100" dirty="0">
                        <a:latin typeface="Calibri"/>
                        <a:ea typeface="Calibri"/>
                        <a:cs typeface="Times New Roman"/>
                      </a:endParaRPr>
                    </a:p>
                    <a:p>
                      <a:pPr marL="0" marR="0">
                        <a:lnSpc>
                          <a:spcPct val="115000"/>
                        </a:lnSpc>
                        <a:spcBef>
                          <a:spcPts val="0"/>
                        </a:spcBef>
                        <a:spcAft>
                          <a:spcPts val="1000"/>
                        </a:spcAft>
                      </a:pPr>
                      <a:r>
                        <a:rPr lang="en-US" sz="1000" dirty="0">
                          <a:latin typeface="Palatino Linotype"/>
                          <a:ea typeface="Calibri"/>
                          <a:cs typeface="Times New Roman"/>
                        </a:rPr>
                        <a:t>E class and unclassified </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endParaRPr lang="en-US" sz="1100" dirty="0">
                        <a:latin typeface="Calibri"/>
                        <a:ea typeface="Calibri"/>
                        <a:cs typeface="Times New Roman"/>
                      </a:endParaRPr>
                    </a:p>
                    <a:p>
                      <a:r>
                        <a:rPr lang="en-US" sz="1000" dirty="0" smtClean="0">
                          <a:latin typeface="Palatino Linotype"/>
                          <a:ea typeface="Times New Roman"/>
                          <a:cs typeface="Times New Roman"/>
                        </a:rPr>
                        <a:t>                64,659</a:t>
                      </a:r>
                      <a:r>
                        <a:rPr lang="en-US" sz="1100" dirty="0" smtClean="0">
                          <a:latin typeface="Calibri"/>
                          <a:ea typeface="Times New Roman"/>
                          <a:cs typeface="Times New Roman"/>
                        </a:rPr>
                        <a:t> </a:t>
                      </a:r>
                      <a:endParaRPr lang="en-US"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125">
                <a:tc>
                  <a:txBody>
                    <a:bodyPr/>
                    <a:lstStyle/>
                    <a:p>
                      <a:pPr marL="0" marR="0">
                        <a:lnSpc>
                          <a:spcPct val="115000"/>
                        </a:lnSpc>
                        <a:spcBef>
                          <a:spcPts val="0"/>
                        </a:spcBef>
                        <a:spcAft>
                          <a:spcPts val="1000"/>
                        </a:spcAft>
                      </a:pPr>
                      <a:r>
                        <a:rPr lang="en-US" sz="1000" b="1" dirty="0">
                          <a:latin typeface="Palatino Linotype"/>
                          <a:ea typeface="Calibri"/>
                          <a:cs typeface="Times New Roman"/>
                        </a:rPr>
                        <a:t>TOTAL</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dirty="0">
                          <a:latin typeface="Palatino Linotype"/>
                          <a:ea typeface="Calibri"/>
                          <a:cs typeface="Times New Roman"/>
                        </a:rPr>
                        <a:t>91,907</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033" name="Picture 9"/>
          <p:cNvPicPr>
            <a:picLocks noChangeAspect="1" noChangeArrowheads="1"/>
          </p:cNvPicPr>
          <p:nvPr/>
        </p:nvPicPr>
        <p:blipFill>
          <a:blip r:embed="rId4"/>
          <a:srcRect/>
          <a:stretch>
            <a:fillRect/>
          </a:stretch>
        </p:blipFill>
        <p:spPr bwMode="auto">
          <a:xfrm>
            <a:off x="5486400" y="3429000"/>
            <a:ext cx="2828925" cy="1971675"/>
          </a:xfrm>
          <a:prstGeom prst="rect">
            <a:avLst/>
          </a:prstGeom>
          <a:noFill/>
          <a:ln w="9525">
            <a:noFill/>
            <a:miter lim="800000"/>
            <a:headEnd/>
            <a:tailEnd/>
          </a:ln>
        </p:spPr>
      </p:pic>
      <p:sp>
        <p:nvSpPr>
          <p:cNvPr id="18" name="TextBox 17"/>
          <p:cNvSpPr txBox="1"/>
          <p:nvPr/>
        </p:nvSpPr>
        <p:spPr>
          <a:xfrm>
            <a:off x="685800" y="2971800"/>
            <a:ext cx="4724400" cy="461665"/>
          </a:xfrm>
          <a:prstGeom prst="rect">
            <a:avLst/>
          </a:prstGeom>
          <a:noFill/>
        </p:spPr>
        <p:txBody>
          <a:bodyPr wrap="square" rtlCol="0">
            <a:spAutoFit/>
          </a:bodyPr>
          <a:lstStyle/>
          <a:p>
            <a:r>
              <a:rPr lang="en-US" sz="2400" dirty="0" smtClean="0"/>
              <a:t>The Road Network</a:t>
            </a:r>
            <a:endParaRPr lang="en-US" sz="2400" dirty="0"/>
          </a:p>
        </p:txBody>
      </p:sp>
      <p:cxnSp>
        <p:nvCxnSpPr>
          <p:cNvPr id="9" name="Straight Arrow Connector 8"/>
          <p:cNvCxnSpPr/>
          <p:nvPr/>
        </p:nvCxnSpPr>
        <p:spPr>
          <a:xfrm>
            <a:off x="2057400" y="1600200"/>
            <a:ext cx="4648200" cy="457200"/>
          </a:xfrm>
          <a:prstGeom prst="straightConnector1">
            <a:avLst/>
          </a:prstGeom>
          <a:ln w="31750" cmpd="sng">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334000" y="5486400"/>
            <a:ext cx="2895600" cy="340093"/>
          </a:xfrm>
          <a:prstGeom prst="rect">
            <a:avLst/>
          </a:prstGeom>
        </p:spPr>
        <p:txBody>
          <a:bodyPr wrap="square">
            <a:spAutoFit/>
          </a:bodyPr>
          <a:lstStyle/>
          <a:p>
            <a:pPr>
              <a:lnSpc>
                <a:spcPct val="115000"/>
              </a:lnSpc>
              <a:spcAft>
                <a:spcPts val="1000"/>
              </a:spcAft>
            </a:pPr>
            <a:r>
              <a:rPr lang="en-US" sz="1400" b="1" dirty="0" smtClean="0">
                <a:latin typeface="Palatino Linotype"/>
                <a:ea typeface="Calibri"/>
                <a:cs typeface="Times New Roman"/>
              </a:rPr>
              <a:t>Composition of pavement types</a:t>
            </a:r>
            <a:endParaRPr lang="en-US" sz="1400" b="1" dirty="0">
              <a:ea typeface="Calibri"/>
              <a:cs typeface="Times New Roma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pPr algn="l"/>
            <a:r>
              <a:rPr lang="en-US" sz="2800" dirty="0" smtClean="0"/>
              <a:t>Status of Rural Transport Provision- Socio-economic Status</a:t>
            </a:r>
            <a:endParaRPr lang="en-US" sz="2800" dirty="0"/>
          </a:p>
        </p:txBody>
      </p:sp>
      <p:graphicFrame>
        <p:nvGraphicFramePr>
          <p:cNvPr id="4" name="Table 3"/>
          <p:cNvGraphicFramePr>
            <a:graphicFrameLocks noGrp="1"/>
          </p:cNvGraphicFramePr>
          <p:nvPr/>
        </p:nvGraphicFramePr>
        <p:xfrm>
          <a:off x="609600" y="1447800"/>
          <a:ext cx="4648200" cy="2580640"/>
        </p:xfrm>
        <a:graphic>
          <a:graphicData uri="http://schemas.openxmlformats.org/drawingml/2006/table">
            <a:tbl>
              <a:tblPr/>
              <a:tblGrid>
                <a:gridCol w="1549400"/>
                <a:gridCol w="1549400"/>
                <a:gridCol w="1549400"/>
              </a:tblGrid>
              <a:tr h="605217">
                <a:tc>
                  <a:txBody>
                    <a:bodyPr/>
                    <a:lstStyle/>
                    <a:p>
                      <a:pPr marL="0" marR="0" algn="just">
                        <a:lnSpc>
                          <a:spcPct val="115000"/>
                        </a:lnSpc>
                        <a:spcBef>
                          <a:spcPts val="0"/>
                        </a:spcBef>
                        <a:spcAft>
                          <a:spcPts val="1000"/>
                        </a:spcAft>
                      </a:pPr>
                      <a:r>
                        <a:rPr lang="en-US" sz="1000" dirty="0">
                          <a:latin typeface="Palatino Linotype"/>
                          <a:ea typeface="Calibri"/>
                          <a:cs typeface="Times New Roman"/>
                        </a:rPr>
                        <a:t>Province</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Number of villages with </a:t>
                      </a:r>
                      <a:endParaRPr lang="en-US" sz="1100" dirty="0">
                        <a:latin typeface="Calibri"/>
                        <a:ea typeface="Calibri"/>
                        <a:cs typeface="Times New Roman"/>
                      </a:endParaRPr>
                    </a:p>
                    <a:p>
                      <a:pPr marL="0" marR="0" algn="just">
                        <a:lnSpc>
                          <a:spcPct val="115000"/>
                        </a:lnSpc>
                        <a:spcBef>
                          <a:spcPts val="0"/>
                        </a:spcBef>
                        <a:spcAft>
                          <a:spcPts val="1000"/>
                        </a:spcAft>
                      </a:pPr>
                      <a:r>
                        <a:rPr lang="en-US" sz="1000" dirty="0">
                          <a:latin typeface="Palatino Linotype"/>
                          <a:ea typeface="Calibri"/>
                          <a:cs typeface="Times New Roman"/>
                        </a:rPr>
                        <a:t>no access to a road network</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Number of villages with partial </a:t>
                      </a:r>
                      <a:endParaRPr lang="en-US" sz="1100" dirty="0">
                        <a:latin typeface="Calibri"/>
                        <a:ea typeface="Calibri"/>
                        <a:cs typeface="Times New Roman"/>
                      </a:endParaRPr>
                    </a:p>
                    <a:p>
                      <a:pPr marL="0" marR="0" algn="just">
                        <a:lnSpc>
                          <a:spcPct val="115000"/>
                        </a:lnSpc>
                        <a:spcBef>
                          <a:spcPts val="0"/>
                        </a:spcBef>
                        <a:spcAft>
                          <a:spcPts val="1000"/>
                        </a:spcAft>
                      </a:pPr>
                      <a:r>
                        <a:rPr lang="en-US" sz="1000" dirty="0">
                          <a:latin typeface="Palatino Linotype"/>
                          <a:ea typeface="Calibri"/>
                          <a:cs typeface="Times New Roman"/>
                        </a:rPr>
                        <a:t>Access to a road network</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dirty="0">
                          <a:latin typeface="Palatino Linotype"/>
                          <a:ea typeface="Calibri"/>
                          <a:cs typeface="Times New Roman"/>
                        </a:rPr>
                        <a:t>Northern province</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Not available</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Not available</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dirty="0">
                          <a:latin typeface="Palatino Linotype"/>
                          <a:ea typeface="Calibri"/>
                          <a:cs typeface="Times New Roman"/>
                        </a:rPr>
                        <a:t>Eastern province</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98</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195</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dirty="0">
                          <a:latin typeface="Palatino Linotype"/>
                          <a:ea typeface="Calibri"/>
                          <a:cs typeface="Times New Roman"/>
                        </a:rPr>
                        <a:t>North central</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52</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43</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dirty="0">
                          <a:latin typeface="Palatino Linotype"/>
                          <a:ea typeface="Calibri"/>
                          <a:cs typeface="Times New Roman"/>
                        </a:rPr>
                        <a:t>North western</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53</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64</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dirty="0">
                          <a:latin typeface="Palatino Linotype"/>
                          <a:ea typeface="Calibri"/>
                          <a:cs typeface="Times New Roman"/>
                        </a:rPr>
                        <a:t>Central Province</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116</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dirty="0">
                          <a:latin typeface="Palatino Linotype"/>
                          <a:ea typeface="Calibri"/>
                          <a:cs typeface="Times New Roman"/>
                        </a:rPr>
                        <a:t>202</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dirty="0" err="1">
                          <a:latin typeface="Palatino Linotype"/>
                          <a:ea typeface="Calibri"/>
                          <a:cs typeface="Times New Roman"/>
                        </a:rPr>
                        <a:t>Sabaragamuwa</a:t>
                      </a:r>
                      <a:endParaRPr lang="en-US"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a:latin typeface="Palatino Linotype"/>
                          <a:ea typeface="Calibri"/>
                          <a:cs typeface="Times New Roman"/>
                        </a:rPr>
                        <a:t>153</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a:latin typeface="Palatino Linotype"/>
                          <a:ea typeface="Calibri"/>
                          <a:cs typeface="Times New Roman"/>
                        </a:rPr>
                        <a:t>198</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a:latin typeface="Palatino Linotype"/>
                          <a:ea typeface="Calibri"/>
                          <a:cs typeface="Times New Roman"/>
                        </a:rPr>
                        <a:t>Sothern Province</a:t>
                      </a:r>
                      <a:endParaRPr lang="en-US"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a:latin typeface="Palatino Linotype"/>
                          <a:ea typeface="Calibri"/>
                          <a:cs typeface="Times New Roman"/>
                        </a:rPr>
                        <a:t>114</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a:latin typeface="Palatino Linotype"/>
                          <a:ea typeface="Calibri"/>
                          <a:cs typeface="Times New Roman"/>
                        </a:rPr>
                        <a:t>178</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a:latin typeface="Palatino Linotype"/>
                          <a:ea typeface="Calibri"/>
                          <a:cs typeface="Times New Roman"/>
                        </a:rPr>
                        <a:t>Uva Province</a:t>
                      </a:r>
                      <a:endParaRPr lang="en-US"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a:latin typeface="Palatino Linotype"/>
                          <a:ea typeface="Calibri"/>
                          <a:cs typeface="Times New Roman"/>
                        </a:rPr>
                        <a:t>167</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a:latin typeface="Palatino Linotype"/>
                          <a:ea typeface="Calibri"/>
                          <a:cs typeface="Times New Roman"/>
                        </a:rPr>
                        <a:t>314</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a:latin typeface="Palatino Linotype"/>
                          <a:ea typeface="Calibri"/>
                          <a:cs typeface="Times New Roman"/>
                        </a:rPr>
                        <a:t>Western Province</a:t>
                      </a:r>
                      <a:endParaRPr lang="en-US"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a:latin typeface="Palatino Linotype"/>
                          <a:ea typeface="Calibri"/>
                          <a:cs typeface="Times New Roman"/>
                        </a:rPr>
                        <a:t>16</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a:latin typeface="Palatino Linotype"/>
                          <a:ea typeface="Calibri"/>
                          <a:cs typeface="Times New Roman"/>
                        </a:rPr>
                        <a:t>37</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490">
                <a:tc>
                  <a:txBody>
                    <a:bodyPr/>
                    <a:lstStyle/>
                    <a:p>
                      <a:pPr marL="0" marR="0" algn="just">
                        <a:lnSpc>
                          <a:spcPct val="115000"/>
                        </a:lnSpc>
                        <a:spcBef>
                          <a:spcPts val="0"/>
                        </a:spcBef>
                        <a:spcAft>
                          <a:spcPts val="1000"/>
                        </a:spcAft>
                      </a:pPr>
                      <a:r>
                        <a:rPr lang="en-US" sz="1000" b="1">
                          <a:latin typeface="Palatino Linotype"/>
                          <a:ea typeface="Calibri"/>
                          <a:cs typeface="Times New Roman"/>
                        </a:rPr>
                        <a:t>Total</a:t>
                      </a:r>
                      <a:endParaRPr lang="en-US" sz="110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b="1" dirty="0">
                          <a:latin typeface="Palatino Linotype"/>
                          <a:ea typeface="Calibri"/>
                          <a:cs typeface="Times New Roman"/>
                        </a:rPr>
                        <a:t>769</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1000"/>
                        </a:spcAft>
                      </a:pPr>
                      <a:r>
                        <a:rPr lang="en-US" sz="1000" b="1" dirty="0">
                          <a:latin typeface="Palatino Linotype"/>
                          <a:ea typeface="Calibri"/>
                          <a:cs typeface="Times New Roman"/>
                        </a:rPr>
                        <a:t>1231</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145" name="Picture 1" descr="DSCI0018"/>
          <p:cNvPicPr>
            <a:picLocks noChangeAspect="1" noChangeArrowheads="1"/>
          </p:cNvPicPr>
          <p:nvPr/>
        </p:nvPicPr>
        <p:blipFill>
          <a:blip r:embed="rId3" cstate="print"/>
          <a:srcRect/>
          <a:stretch>
            <a:fillRect/>
          </a:stretch>
        </p:blipFill>
        <p:spPr bwMode="auto">
          <a:xfrm>
            <a:off x="5943600" y="1066800"/>
            <a:ext cx="2190750" cy="1647825"/>
          </a:xfrm>
          <a:prstGeom prst="rect">
            <a:avLst/>
          </a:prstGeom>
          <a:noFill/>
          <a:ln w="9525">
            <a:noFill/>
            <a:miter lim="800000"/>
            <a:headEnd/>
            <a:tailEnd/>
          </a:ln>
        </p:spPr>
      </p:pic>
      <p:pic>
        <p:nvPicPr>
          <p:cNvPr id="6146" name="Picture 2" descr="Crossings-SL-2.jpg"/>
          <p:cNvPicPr>
            <a:picLocks noChangeAspect="1" noChangeArrowheads="1"/>
          </p:cNvPicPr>
          <p:nvPr/>
        </p:nvPicPr>
        <p:blipFill>
          <a:blip r:embed="rId4" cstate="print"/>
          <a:srcRect/>
          <a:stretch>
            <a:fillRect/>
          </a:stretch>
        </p:blipFill>
        <p:spPr bwMode="auto">
          <a:xfrm>
            <a:off x="5867400" y="3048000"/>
            <a:ext cx="2390775" cy="3009900"/>
          </a:xfrm>
          <a:prstGeom prst="rect">
            <a:avLst/>
          </a:prstGeom>
          <a:noFill/>
          <a:ln w="9525">
            <a:noFill/>
            <a:miter lim="800000"/>
            <a:headEnd/>
            <a:tailEnd/>
          </a:ln>
        </p:spPr>
      </p:pic>
      <p:sp>
        <p:nvSpPr>
          <p:cNvPr id="7" name="TextBox 6"/>
          <p:cNvSpPr txBox="1"/>
          <p:nvPr/>
        </p:nvSpPr>
        <p:spPr>
          <a:xfrm>
            <a:off x="685800" y="4114800"/>
            <a:ext cx="4724400" cy="2092881"/>
          </a:xfrm>
          <a:prstGeom prst="rect">
            <a:avLst/>
          </a:prstGeom>
          <a:noFill/>
        </p:spPr>
        <p:txBody>
          <a:bodyPr wrap="square" rtlCol="0">
            <a:spAutoFit/>
          </a:bodyPr>
          <a:lstStyle/>
          <a:p>
            <a:pPr>
              <a:buFont typeface="Wingdings" pitchFamily="2" charset="2"/>
              <a:buChar char="§"/>
            </a:pPr>
            <a:r>
              <a:rPr lang="en-US" sz="1600" dirty="0" smtClean="0"/>
              <a:t> </a:t>
            </a:r>
            <a:r>
              <a:rPr lang="en-US" sz="1400" dirty="0" smtClean="0"/>
              <a:t>More than 800 villages completely isolated</a:t>
            </a:r>
          </a:p>
          <a:p>
            <a:pPr>
              <a:buFont typeface="Wingdings" pitchFamily="2" charset="2"/>
              <a:buChar char="§"/>
            </a:pPr>
            <a:r>
              <a:rPr lang="en-US" sz="1400" dirty="0" smtClean="0"/>
              <a:t>1231 villages have difficult accessibility to a road</a:t>
            </a:r>
          </a:p>
          <a:p>
            <a:pPr>
              <a:buFont typeface="Wingdings" pitchFamily="2" charset="2"/>
              <a:buChar char="§"/>
            </a:pPr>
            <a:r>
              <a:rPr lang="en-US" sz="1400" dirty="0" smtClean="0"/>
              <a:t>There are inhabitants  still need to walk 10-12km distance to in search of basic facilities</a:t>
            </a:r>
          </a:p>
          <a:p>
            <a:pPr>
              <a:buFont typeface="Wingdings" pitchFamily="2" charset="2"/>
              <a:buChar char="§"/>
            </a:pPr>
            <a:r>
              <a:rPr lang="en-US" sz="1400" dirty="0" smtClean="0"/>
              <a:t>Each year ……….rural schools get closed</a:t>
            </a:r>
          </a:p>
          <a:p>
            <a:pPr>
              <a:buFont typeface="Wingdings" pitchFamily="2" charset="2"/>
              <a:buChar char="§"/>
            </a:pPr>
            <a:endParaRPr lang="en-US" sz="1400" dirty="0" smtClean="0"/>
          </a:p>
          <a:p>
            <a:pPr>
              <a:buFont typeface="Wingdings" pitchFamily="2" charset="2"/>
              <a:buChar char="§"/>
            </a:pPr>
            <a:endParaRPr lang="en-US" sz="1400" dirty="0" smtClean="0"/>
          </a:p>
          <a:p>
            <a:pPr>
              <a:buFont typeface="Wingdings" pitchFamily="2" charset="2"/>
              <a:buChar char="§"/>
            </a:pPr>
            <a:endParaRPr lang="en-US" sz="1400" dirty="0" smtClean="0"/>
          </a:p>
          <a:p>
            <a:pPr>
              <a:buFont typeface="Wingdings" pitchFamily="2" charset="2"/>
              <a:buChar char="§"/>
            </a:pPr>
            <a:endParaRPr lang="en-US" sz="1600" dirty="0"/>
          </a:p>
        </p:txBody>
      </p:sp>
      <p:sp>
        <p:nvSpPr>
          <p:cNvPr id="8" name="Slide Number Placeholder 7"/>
          <p:cNvSpPr>
            <a:spLocks noGrp="1"/>
          </p:cNvSpPr>
          <p:nvPr>
            <p:ph type="sldNum" sz="quarter" idx="12"/>
          </p:nvPr>
        </p:nvSpPr>
        <p:spPr/>
        <p:txBody>
          <a:bodyPr/>
          <a:lstStyle/>
          <a:p>
            <a:fld id="{EA6B2884-9EBB-4040-93A9-F158E533EFB3}"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731838"/>
          </a:xfrm>
        </p:spPr>
        <p:txBody>
          <a:bodyPr>
            <a:normAutofit fontScale="90000"/>
          </a:bodyPr>
          <a:lstStyle/>
          <a:p>
            <a:pPr algn="l"/>
            <a:r>
              <a:rPr lang="en-US" sz="2800" dirty="0" smtClean="0"/>
              <a:t>Status of Rural Transport Governance- Organizational Structure</a:t>
            </a:r>
            <a:endParaRPr lang="en-US" sz="2800" dirty="0"/>
          </a:p>
        </p:txBody>
      </p:sp>
      <p:grpSp>
        <p:nvGrpSpPr>
          <p:cNvPr id="5121" name="Group 1"/>
          <p:cNvGrpSpPr>
            <a:grpSpLocks/>
          </p:cNvGrpSpPr>
          <p:nvPr/>
        </p:nvGrpSpPr>
        <p:grpSpPr bwMode="auto">
          <a:xfrm>
            <a:off x="4267200" y="1295400"/>
            <a:ext cx="4181475" cy="3352800"/>
            <a:chOff x="1860" y="9120"/>
            <a:chExt cx="8520" cy="5775"/>
          </a:xfrm>
        </p:grpSpPr>
        <p:sp>
          <p:nvSpPr>
            <p:cNvPr id="5122" name="Text Box 2"/>
            <p:cNvSpPr txBox="1">
              <a:spLocks noChangeArrowheads="1"/>
            </p:cNvSpPr>
            <p:nvPr/>
          </p:nvSpPr>
          <p:spPr bwMode="auto">
            <a:xfrm>
              <a:off x="4680" y="9120"/>
              <a:ext cx="3315" cy="570"/>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Palatino Linotype" pitchFamily="18" charset="0"/>
                  <a:cs typeface="Arial" pitchFamily="34" charset="0"/>
                </a:rPr>
                <a:t>Parliament - President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3" name="Text Box 3"/>
            <p:cNvSpPr txBox="1">
              <a:spLocks noChangeArrowheads="1"/>
            </p:cNvSpPr>
            <p:nvPr/>
          </p:nvSpPr>
          <p:spPr bwMode="auto">
            <a:xfrm>
              <a:off x="1860" y="10169"/>
              <a:ext cx="3330" cy="735"/>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Ministry of Public Administration &amp; Home affairs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4" name="Text Box 4"/>
            <p:cNvSpPr txBox="1">
              <a:spLocks noChangeArrowheads="1"/>
            </p:cNvSpPr>
            <p:nvPr/>
          </p:nvSpPr>
          <p:spPr bwMode="auto">
            <a:xfrm>
              <a:off x="7185" y="10169"/>
              <a:ext cx="3195" cy="712"/>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Ministry of Local Government &amp; Provincial Councils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5" name="Text Box 5"/>
            <p:cNvSpPr txBox="1">
              <a:spLocks noChangeArrowheads="1"/>
            </p:cNvSpPr>
            <p:nvPr/>
          </p:nvSpPr>
          <p:spPr bwMode="auto">
            <a:xfrm>
              <a:off x="1950" y="11190"/>
              <a:ext cx="3330" cy="720"/>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District Administration (District Secretariat Network)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6" name="Text Box 6"/>
            <p:cNvSpPr txBox="1">
              <a:spLocks noChangeArrowheads="1"/>
            </p:cNvSpPr>
            <p:nvPr/>
          </p:nvSpPr>
          <p:spPr bwMode="auto">
            <a:xfrm>
              <a:off x="1950" y="12141"/>
              <a:ext cx="3405" cy="840"/>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Divisional Administration (Divisional Secretariat Network)</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7" name="Text Box 7"/>
            <p:cNvSpPr txBox="1">
              <a:spLocks noChangeArrowheads="1"/>
            </p:cNvSpPr>
            <p:nvPr/>
          </p:nvSpPr>
          <p:spPr bwMode="auto">
            <a:xfrm>
              <a:off x="1860" y="13200"/>
              <a:ext cx="3495" cy="855"/>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Village level Administration ((Grama Niladari Network)</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8" name="Text Box 8"/>
            <p:cNvSpPr txBox="1">
              <a:spLocks noChangeArrowheads="1"/>
            </p:cNvSpPr>
            <p:nvPr/>
          </p:nvSpPr>
          <p:spPr bwMode="auto">
            <a:xfrm>
              <a:off x="7185" y="11085"/>
              <a:ext cx="3195" cy="975"/>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Provincial council Network &amp; Commissioner of Local Government &amp; Provincial Councils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9" name="Text Box 9"/>
            <p:cNvSpPr txBox="1">
              <a:spLocks noChangeArrowheads="1"/>
            </p:cNvSpPr>
            <p:nvPr/>
          </p:nvSpPr>
          <p:spPr bwMode="auto">
            <a:xfrm>
              <a:off x="7185" y="12315"/>
              <a:ext cx="3195" cy="540"/>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Pradeshiya Saba Network -270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30" name="Text Box 10"/>
            <p:cNvSpPr txBox="1">
              <a:spLocks noChangeArrowheads="1"/>
            </p:cNvSpPr>
            <p:nvPr/>
          </p:nvSpPr>
          <p:spPr bwMode="auto">
            <a:xfrm>
              <a:off x="7185" y="13080"/>
              <a:ext cx="3195" cy="720"/>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Village Level Community based Organizations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31" name="Text Box 11"/>
            <p:cNvSpPr txBox="1">
              <a:spLocks noChangeArrowheads="1"/>
            </p:cNvSpPr>
            <p:nvPr/>
          </p:nvSpPr>
          <p:spPr bwMode="auto">
            <a:xfrm>
              <a:off x="4575" y="14175"/>
              <a:ext cx="3450" cy="720"/>
            </a:xfrm>
            <a:prstGeom prst="rect">
              <a:avLst/>
            </a:prstGeom>
            <a:noFill/>
            <a:ln w="38100">
              <a:solidFill>
                <a:srgbClr val="F2F2F2"/>
              </a:solidFill>
              <a:miter lim="800000"/>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latin typeface="Palatino Linotype" pitchFamily="18" charset="0"/>
                  <a:cs typeface="Arial" pitchFamily="34" charset="0"/>
                </a:rPr>
                <a:t>Development &amp; Maintenance of rural road network</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5132" name="AutoShape 12"/>
            <p:cNvCxnSpPr>
              <a:cxnSpLocks noChangeShapeType="1"/>
            </p:cNvCxnSpPr>
            <p:nvPr/>
          </p:nvCxnSpPr>
          <p:spPr bwMode="auto">
            <a:xfrm>
              <a:off x="6270" y="9690"/>
              <a:ext cx="0" cy="284"/>
            </a:xfrm>
            <a:prstGeom prst="straightConnector1">
              <a:avLst/>
            </a:prstGeom>
            <a:noFill/>
            <a:ln w="25400">
              <a:solidFill>
                <a:srgbClr val="000000"/>
              </a:solidFill>
              <a:round/>
              <a:headEnd/>
              <a:tailEnd type="triangle" w="med" len="med"/>
            </a:ln>
          </p:spPr>
        </p:cxnSp>
        <p:cxnSp>
          <p:nvCxnSpPr>
            <p:cNvPr id="5133" name="AutoShape 13"/>
            <p:cNvCxnSpPr>
              <a:cxnSpLocks noChangeShapeType="1"/>
            </p:cNvCxnSpPr>
            <p:nvPr/>
          </p:nvCxnSpPr>
          <p:spPr bwMode="auto">
            <a:xfrm>
              <a:off x="3480" y="9990"/>
              <a:ext cx="5400" cy="0"/>
            </a:xfrm>
            <a:prstGeom prst="straightConnector1">
              <a:avLst/>
            </a:prstGeom>
            <a:noFill/>
            <a:ln w="25400">
              <a:solidFill>
                <a:srgbClr val="000000"/>
              </a:solidFill>
              <a:round/>
              <a:headEnd/>
              <a:tailEnd/>
            </a:ln>
          </p:spPr>
        </p:cxnSp>
        <p:cxnSp>
          <p:nvCxnSpPr>
            <p:cNvPr id="5134" name="AutoShape 14"/>
            <p:cNvCxnSpPr>
              <a:cxnSpLocks noChangeShapeType="1"/>
            </p:cNvCxnSpPr>
            <p:nvPr/>
          </p:nvCxnSpPr>
          <p:spPr bwMode="auto">
            <a:xfrm>
              <a:off x="3510" y="9974"/>
              <a:ext cx="0" cy="156"/>
            </a:xfrm>
            <a:prstGeom prst="straightConnector1">
              <a:avLst/>
            </a:prstGeom>
            <a:noFill/>
            <a:ln w="9525">
              <a:solidFill>
                <a:srgbClr val="000000"/>
              </a:solidFill>
              <a:round/>
              <a:headEnd/>
              <a:tailEnd type="triangle" w="med" len="med"/>
            </a:ln>
          </p:spPr>
        </p:cxnSp>
        <p:cxnSp>
          <p:nvCxnSpPr>
            <p:cNvPr id="5135" name="AutoShape 15"/>
            <p:cNvCxnSpPr>
              <a:cxnSpLocks noChangeShapeType="1"/>
            </p:cNvCxnSpPr>
            <p:nvPr/>
          </p:nvCxnSpPr>
          <p:spPr bwMode="auto">
            <a:xfrm>
              <a:off x="8880" y="10013"/>
              <a:ext cx="0" cy="156"/>
            </a:xfrm>
            <a:prstGeom prst="straightConnector1">
              <a:avLst/>
            </a:prstGeom>
            <a:noFill/>
            <a:ln w="9525">
              <a:solidFill>
                <a:srgbClr val="000000"/>
              </a:solidFill>
              <a:round/>
              <a:headEnd/>
              <a:tailEnd type="triangle" w="med" len="med"/>
            </a:ln>
          </p:spPr>
        </p:cxnSp>
        <p:cxnSp>
          <p:nvCxnSpPr>
            <p:cNvPr id="5136" name="AutoShape 16"/>
            <p:cNvCxnSpPr>
              <a:cxnSpLocks noChangeShapeType="1"/>
            </p:cNvCxnSpPr>
            <p:nvPr/>
          </p:nvCxnSpPr>
          <p:spPr bwMode="auto">
            <a:xfrm>
              <a:off x="3480" y="10881"/>
              <a:ext cx="0" cy="332"/>
            </a:xfrm>
            <a:prstGeom prst="straightConnector1">
              <a:avLst/>
            </a:prstGeom>
            <a:noFill/>
            <a:ln w="25400">
              <a:solidFill>
                <a:srgbClr val="000000"/>
              </a:solidFill>
              <a:round/>
              <a:headEnd/>
              <a:tailEnd type="triangle" w="med" len="med"/>
            </a:ln>
          </p:spPr>
        </p:cxnSp>
        <p:cxnSp>
          <p:nvCxnSpPr>
            <p:cNvPr id="5137" name="AutoShape 17"/>
            <p:cNvCxnSpPr>
              <a:cxnSpLocks noChangeShapeType="1"/>
            </p:cNvCxnSpPr>
            <p:nvPr/>
          </p:nvCxnSpPr>
          <p:spPr bwMode="auto">
            <a:xfrm>
              <a:off x="3510" y="11910"/>
              <a:ext cx="0" cy="240"/>
            </a:xfrm>
            <a:prstGeom prst="straightConnector1">
              <a:avLst/>
            </a:prstGeom>
            <a:noFill/>
            <a:ln w="25400">
              <a:solidFill>
                <a:srgbClr val="000000"/>
              </a:solidFill>
              <a:round/>
              <a:headEnd/>
              <a:tailEnd type="triangle" w="med" len="med"/>
            </a:ln>
          </p:spPr>
        </p:cxnSp>
        <p:cxnSp>
          <p:nvCxnSpPr>
            <p:cNvPr id="5138" name="AutoShape 18"/>
            <p:cNvCxnSpPr>
              <a:cxnSpLocks noChangeShapeType="1"/>
            </p:cNvCxnSpPr>
            <p:nvPr/>
          </p:nvCxnSpPr>
          <p:spPr bwMode="auto">
            <a:xfrm>
              <a:off x="3510" y="12981"/>
              <a:ext cx="0" cy="219"/>
            </a:xfrm>
            <a:prstGeom prst="straightConnector1">
              <a:avLst/>
            </a:prstGeom>
            <a:noFill/>
            <a:ln w="25400">
              <a:solidFill>
                <a:srgbClr val="000000"/>
              </a:solidFill>
              <a:round/>
              <a:headEnd/>
              <a:tailEnd type="triangle" w="med" len="med"/>
            </a:ln>
          </p:spPr>
        </p:cxnSp>
        <p:cxnSp>
          <p:nvCxnSpPr>
            <p:cNvPr id="5139" name="AutoShape 19"/>
            <p:cNvCxnSpPr>
              <a:cxnSpLocks noChangeShapeType="1"/>
            </p:cNvCxnSpPr>
            <p:nvPr/>
          </p:nvCxnSpPr>
          <p:spPr bwMode="auto">
            <a:xfrm>
              <a:off x="8880" y="10881"/>
              <a:ext cx="0" cy="204"/>
            </a:xfrm>
            <a:prstGeom prst="straightConnector1">
              <a:avLst/>
            </a:prstGeom>
            <a:noFill/>
            <a:ln w="25400">
              <a:solidFill>
                <a:srgbClr val="000000"/>
              </a:solidFill>
              <a:round/>
              <a:headEnd/>
              <a:tailEnd type="triangle" w="med" len="med"/>
            </a:ln>
          </p:spPr>
        </p:cxnSp>
        <p:cxnSp>
          <p:nvCxnSpPr>
            <p:cNvPr id="5140" name="AutoShape 20"/>
            <p:cNvCxnSpPr>
              <a:cxnSpLocks noChangeShapeType="1"/>
            </p:cNvCxnSpPr>
            <p:nvPr/>
          </p:nvCxnSpPr>
          <p:spPr bwMode="auto">
            <a:xfrm>
              <a:off x="8880" y="12060"/>
              <a:ext cx="0" cy="255"/>
            </a:xfrm>
            <a:prstGeom prst="straightConnector1">
              <a:avLst/>
            </a:prstGeom>
            <a:noFill/>
            <a:ln w="25400">
              <a:solidFill>
                <a:srgbClr val="000000"/>
              </a:solidFill>
              <a:round/>
              <a:headEnd/>
              <a:tailEnd type="triangle" w="med" len="med"/>
            </a:ln>
          </p:spPr>
        </p:cxnSp>
        <p:cxnSp>
          <p:nvCxnSpPr>
            <p:cNvPr id="5141" name="AutoShape 21"/>
            <p:cNvCxnSpPr>
              <a:cxnSpLocks noChangeShapeType="1"/>
            </p:cNvCxnSpPr>
            <p:nvPr/>
          </p:nvCxnSpPr>
          <p:spPr bwMode="auto">
            <a:xfrm>
              <a:off x="8850" y="12855"/>
              <a:ext cx="30" cy="225"/>
            </a:xfrm>
            <a:prstGeom prst="straightConnector1">
              <a:avLst/>
            </a:prstGeom>
            <a:noFill/>
            <a:ln w="25400">
              <a:solidFill>
                <a:srgbClr val="000000"/>
              </a:solidFill>
              <a:round/>
              <a:headEnd/>
              <a:tailEnd type="triangle" w="med" len="med"/>
            </a:ln>
          </p:spPr>
        </p:cxnSp>
        <p:cxnSp>
          <p:nvCxnSpPr>
            <p:cNvPr id="5142" name="AutoShape 22"/>
            <p:cNvCxnSpPr>
              <a:cxnSpLocks noChangeShapeType="1"/>
            </p:cNvCxnSpPr>
            <p:nvPr/>
          </p:nvCxnSpPr>
          <p:spPr bwMode="auto">
            <a:xfrm>
              <a:off x="3480" y="14055"/>
              <a:ext cx="0" cy="300"/>
            </a:xfrm>
            <a:prstGeom prst="straightConnector1">
              <a:avLst/>
            </a:prstGeom>
            <a:noFill/>
            <a:ln w="25400">
              <a:solidFill>
                <a:srgbClr val="000000"/>
              </a:solidFill>
              <a:round/>
              <a:headEnd/>
              <a:tailEnd/>
            </a:ln>
          </p:spPr>
        </p:cxnSp>
        <p:cxnSp>
          <p:nvCxnSpPr>
            <p:cNvPr id="5143" name="AutoShape 23"/>
            <p:cNvCxnSpPr>
              <a:cxnSpLocks noChangeShapeType="1"/>
            </p:cNvCxnSpPr>
            <p:nvPr/>
          </p:nvCxnSpPr>
          <p:spPr bwMode="auto">
            <a:xfrm>
              <a:off x="8850" y="13881"/>
              <a:ext cx="0" cy="480"/>
            </a:xfrm>
            <a:prstGeom prst="straightConnector1">
              <a:avLst/>
            </a:prstGeom>
            <a:noFill/>
            <a:ln w="25400">
              <a:solidFill>
                <a:srgbClr val="000000"/>
              </a:solidFill>
              <a:round/>
              <a:headEnd/>
              <a:tailEnd/>
            </a:ln>
          </p:spPr>
        </p:cxnSp>
        <p:cxnSp>
          <p:nvCxnSpPr>
            <p:cNvPr id="5144" name="AutoShape 24"/>
            <p:cNvCxnSpPr>
              <a:cxnSpLocks noChangeShapeType="1"/>
            </p:cNvCxnSpPr>
            <p:nvPr/>
          </p:nvCxnSpPr>
          <p:spPr bwMode="auto">
            <a:xfrm>
              <a:off x="3510" y="14355"/>
              <a:ext cx="1065" cy="1"/>
            </a:xfrm>
            <a:prstGeom prst="straightConnector1">
              <a:avLst/>
            </a:prstGeom>
            <a:noFill/>
            <a:ln w="25400">
              <a:solidFill>
                <a:srgbClr val="000000"/>
              </a:solidFill>
              <a:round/>
              <a:headEnd/>
              <a:tailEnd type="triangle" w="med" len="med"/>
            </a:ln>
          </p:spPr>
        </p:cxnSp>
        <p:cxnSp>
          <p:nvCxnSpPr>
            <p:cNvPr id="5145" name="AutoShape 25"/>
            <p:cNvCxnSpPr>
              <a:cxnSpLocks noChangeShapeType="1"/>
            </p:cNvCxnSpPr>
            <p:nvPr/>
          </p:nvCxnSpPr>
          <p:spPr bwMode="auto">
            <a:xfrm flipH="1">
              <a:off x="7995" y="14361"/>
              <a:ext cx="885" cy="0"/>
            </a:xfrm>
            <a:prstGeom prst="straightConnector1">
              <a:avLst/>
            </a:prstGeom>
            <a:noFill/>
            <a:ln w="25400">
              <a:solidFill>
                <a:srgbClr val="000000"/>
              </a:solidFill>
              <a:round/>
              <a:headEnd/>
              <a:tailEnd type="triangle" w="med" len="med"/>
            </a:ln>
          </p:spPr>
        </p:cxnSp>
      </p:grpSp>
      <p:grpSp>
        <p:nvGrpSpPr>
          <p:cNvPr id="5146" name="Group 26"/>
          <p:cNvGrpSpPr>
            <a:grpSpLocks/>
          </p:cNvGrpSpPr>
          <p:nvPr/>
        </p:nvGrpSpPr>
        <p:grpSpPr bwMode="auto">
          <a:xfrm>
            <a:off x="609600" y="4648200"/>
            <a:ext cx="5327650" cy="1457325"/>
            <a:chOff x="2081" y="11130"/>
            <a:chExt cx="8389" cy="2295"/>
          </a:xfrm>
        </p:grpSpPr>
        <p:sp>
          <p:nvSpPr>
            <p:cNvPr id="5147" name="Text Box 27"/>
            <p:cNvSpPr txBox="1">
              <a:spLocks noChangeArrowheads="1"/>
            </p:cNvSpPr>
            <p:nvPr/>
          </p:nvSpPr>
          <p:spPr bwMode="auto">
            <a:xfrm>
              <a:off x="4785" y="11130"/>
              <a:ext cx="3060" cy="750"/>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Provincial Council Account (Annually)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48" name="Text Box 28"/>
            <p:cNvSpPr txBox="1">
              <a:spLocks noChangeArrowheads="1"/>
            </p:cNvSpPr>
            <p:nvPr/>
          </p:nvSpPr>
          <p:spPr bwMode="auto">
            <a:xfrm>
              <a:off x="4785" y="12150"/>
              <a:ext cx="2835" cy="480"/>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200" b="1" i="0" u="none" strike="noStrike" cap="none" normalizeH="0" baseline="0" smtClean="0">
                  <a:ln>
                    <a:noFill/>
                  </a:ln>
                  <a:solidFill>
                    <a:schemeClr val="tx1"/>
                  </a:solidFill>
                  <a:effectLst/>
                  <a:latin typeface="Calibri" pitchFamily="34" charset="0"/>
                  <a:cs typeface="Arial" pitchFamily="34" charset="0"/>
                </a:rPr>
                <a:t>Pradeshiya Saba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49" name="Text Box 29"/>
            <p:cNvSpPr txBox="1">
              <a:spLocks noChangeArrowheads="1"/>
            </p:cNvSpPr>
            <p:nvPr/>
          </p:nvSpPr>
          <p:spPr bwMode="auto">
            <a:xfrm>
              <a:off x="2081" y="11805"/>
              <a:ext cx="2224" cy="1065"/>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Palatino Linotype" pitchFamily="18" charset="0"/>
                  <a:cs typeface="Arial" pitchFamily="34" charset="0"/>
                </a:rPr>
                <a:t>Decentralized capital Budget-Via members of Parliament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50" name="Text Box 30"/>
            <p:cNvSpPr txBox="1">
              <a:spLocks noChangeArrowheads="1"/>
            </p:cNvSpPr>
            <p:nvPr/>
          </p:nvSpPr>
          <p:spPr bwMode="auto">
            <a:xfrm>
              <a:off x="7980" y="11880"/>
              <a:ext cx="2490" cy="1065"/>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Locally generated funds by PS-(property tax, business tax)</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51" name="Text Box 31"/>
            <p:cNvSpPr txBox="1">
              <a:spLocks noChangeArrowheads="1"/>
            </p:cNvSpPr>
            <p:nvPr/>
          </p:nvSpPr>
          <p:spPr bwMode="auto">
            <a:xfrm>
              <a:off x="4635" y="12966"/>
              <a:ext cx="3060" cy="459"/>
            </a:xfrm>
            <a:prstGeom prst="rect">
              <a:avLst/>
            </a:prstGeom>
            <a:solidFill>
              <a:srgbClr val="FFFFFF"/>
            </a:solidFill>
            <a:ln w="63500" cmpd="thickThin">
              <a:solidFill>
                <a:srgbClr val="9BBB59"/>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900" b="0" i="0" u="none" strike="noStrike" cap="none" normalizeH="0" baseline="0" smtClean="0">
                  <a:ln>
                    <a:noFill/>
                  </a:ln>
                  <a:solidFill>
                    <a:schemeClr val="tx1"/>
                  </a:solidFill>
                  <a:effectLst/>
                  <a:latin typeface="Palatino Linotype" pitchFamily="18" charset="0"/>
                  <a:cs typeface="Arial" pitchFamily="34" charset="0"/>
                </a:rPr>
                <a:t>Other sources- NGO and INGO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5152" name="AutoShape 32"/>
            <p:cNvCxnSpPr>
              <a:cxnSpLocks noChangeShapeType="1"/>
            </p:cNvCxnSpPr>
            <p:nvPr/>
          </p:nvCxnSpPr>
          <p:spPr bwMode="auto">
            <a:xfrm>
              <a:off x="6225" y="11880"/>
              <a:ext cx="0" cy="270"/>
            </a:xfrm>
            <a:prstGeom prst="straightConnector1">
              <a:avLst/>
            </a:prstGeom>
            <a:noFill/>
            <a:ln w="9525">
              <a:solidFill>
                <a:srgbClr val="000000"/>
              </a:solidFill>
              <a:round/>
              <a:headEnd/>
              <a:tailEnd type="triangle" w="med" len="med"/>
            </a:ln>
          </p:spPr>
        </p:cxnSp>
        <p:cxnSp>
          <p:nvCxnSpPr>
            <p:cNvPr id="5153" name="AutoShape 33"/>
            <p:cNvCxnSpPr>
              <a:cxnSpLocks noChangeShapeType="1"/>
            </p:cNvCxnSpPr>
            <p:nvPr/>
          </p:nvCxnSpPr>
          <p:spPr bwMode="auto">
            <a:xfrm>
              <a:off x="4380" y="12465"/>
              <a:ext cx="405" cy="0"/>
            </a:xfrm>
            <a:prstGeom prst="straightConnector1">
              <a:avLst/>
            </a:prstGeom>
            <a:noFill/>
            <a:ln w="9525">
              <a:solidFill>
                <a:srgbClr val="000000"/>
              </a:solidFill>
              <a:round/>
              <a:headEnd/>
              <a:tailEnd type="triangle" w="med" len="med"/>
            </a:ln>
          </p:spPr>
        </p:cxnSp>
        <p:cxnSp>
          <p:nvCxnSpPr>
            <p:cNvPr id="5154" name="AutoShape 34"/>
            <p:cNvCxnSpPr>
              <a:cxnSpLocks noChangeShapeType="1"/>
            </p:cNvCxnSpPr>
            <p:nvPr/>
          </p:nvCxnSpPr>
          <p:spPr bwMode="auto">
            <a:xfrm flipH="1">
              <a:off x="7620" y="12465"/>
              <a:ext cx="330" cy="0"/>
            </a:xfrm>
            <a:prstGeom prst="straightConnector1">
              <a:avLst/>
            </a:prstGeom>
            <a:noFill/>
            <a:ln w="9525">
              <a:solidFill>
                <a:srgbClr val="000000"/>
              </a:solidFill>
              <a:round/>
              <a:headEnd/>
              <a:tailEnd type="triangle" w="med" len="med"/>
            </a:ln>
          </p:spPr>
        </p:cxnSp>
        <p:cxnSp>
          <p:nvCxnSpPr>
            <p:cNvPr id="5155" name="AutoShape 35"/>
            <p:cNvCxnSpPr>
              <a:cxnSpLocks noChangeShapeType="1"/>
            </p:cNvCxnSpPr>
            <p:nvPr/>
          </p:nvCxnSpPr>
          <p:spPr bwMode="auto">
            <a:xfrm flipV="1">
              <a:off x="6225" y="12630"/>
              <a:ext cx="1" cy="336"/>
            </a:xfrm>
            <a:prstGeom prst="straightConnector1">
              <a:avLst/>
            </a:prstGeom>
            <a:noFill/>
            <a:ln w="9525">
              <a:solidFill>
                <a:srgbClr val="000000"/>
              </a:solidFill>
              <a:round/>
              <a:headEnd/>
              <a:tailEnd type="triangle" w="med" len="med"/>
            </a:ln>
          </p:spPr>
        </p:cxnSp>
      </p:grpSp>
      <p:sp>
        <p:nvSpPr>
          <p:cNvPr id="38" name="TextBox 37"/>
          <p:cNvSpPr txBox="1"/>
          <p:nvPr/>
        </p:nvSpPr>
        <p:spPr>
          <a:xfrm>
            <a:off x="609600" y="1752600"/>
            <a:ext cx="3200400" cy="1908215"/>
          </a:xfrm>
          <a:prstGeom prst="rect">
            <a:avLst/>
          </a:prstGeom>
          <a:noFill/>
        </p:spPr>
        <p:txBody>
          <a:bodyPr wrap="square" rtlCol="0">
            <a:spAutoFit/>
          </a:bodyPr>
          <a:lstStyle/>
          <a:p>
            <a:pPr>
              <a:buFont typeface="Wingdings" pitchFamily="2" charset="2"/>
              <a:buChar char="§"/>
            </a:pPr>
            <a:r>
              <a:rPr lang="en-US" sz="1400" dirty="0" smtClean="0"/>
              <a:t>9 Provincial  Councils</a:t>
            </a:r>
          </a:p>
          <a:p>
            <a:pPr>
              <a:buFont typeface="Wingdings" pitchFamily="2" charset="2"/>
              <a:buChar char="§"/>
            </a:pPr>
            <a:r>
              <a:rPr lang="en-US" sz="1400" dirty="0" smtClean="0"/>
              <a:t>270 local authorities- responsible for the country’s rural  road infrastructure</a:t>
            </a:r>
          </a:p>
          <a:p>
            <a:pPr>
              <a:buFont typeface="Wingdings" pitchFamily="2" charset="2"/>
              <a:buChar char="§"/>
            </a:pPr>
            <a:r>
              <a:rPr lang="en-US" sz="1400" dirty="0" smtClean="0"/>
              <a:t>Each PS division has approximately 290km  of rural roads</a:t>
            </a:r>
          </a:p>
          <a:p>
            <a:pPr>
              <a:buFont typeface="Wingdings" pitchFamily="2" charset="2"/>
              <a:buChar char="§"/>
            </a:pPr>
            <a:endParaRPr lang="en-US" sz="1400" dirty="0" smtClean="0"/>
          </a:p>
          <a:p>
            <a:pPr>
              <a:buFont typeface="Wingdings" pitchFamily="2" charset="2"/>
              <a:buChar char="§"/>
            </a:pPr>
            <a:endParaRPr lang="en-US" sz="1600" dirty="0" smtClean="0"/>
          </a:p>
          <a:p>
            <a:pPr>
              <a:buFont typeface="Wingdings" pitchFamily="2" charset="2"/>
              <a:buChar char="§"/>
            </a:pPr>
            <a:endParaRPr lang="en-US" dirty="0"/>
          </a:p>
        </p:txBody>
      </p:sp>
      <p:sp>
        <p:nvSpPr>
          <p:cNvPr id="39" name="TextBox 38"/>
          <p:cNvSpPr txBox="1"/>
          <p:nvPr/>
        </p:nvSpPr>
        <p:spPr>
          <a:xfrm>
            <a:off x="6248400" y="5486400"/>
            <a:ext cx="2286000" cy="369332"/>
          </a:xfrm>
          <a:prstGeom prst="rect">
            <a:avLst/>
          </a:prstGeom>
          <a:noFill/>
        </p:spPr>
        <p:txBody>
          <a:bodyPr wrap="square" rtlCol="0">
            <a:spAutoFit/>
          </a:bodyPr>
          <a:lstStyle/>
          <a:p>
            <a:r>
              <a:rPr lang="en-US" b="1" dirty="0" smtClean="0"/>
              <a:t>Funding Sources</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8229600" cy="685800"/>
          </a:xfrm>
        </p:spPr>
        <p:txBody>
          <a:bodyPr>
            <a:normAutofit/>
          </a:bodyPr>
          <a:lstStyle/>
          <a:p>
            <a:pPr algn="l"/>
            <a:r>
              <a:rPr lang="en-US" sz="2800" dirty="0" smtClean="0"/>
              <a:t>Status of Rural Transport Governance…..cont</a:t>
            </a:r>
            <a:endParaRPr lang="en-US" sz="2800" dirty="0"/>
          </a:p>
        </p:txBody>
      </p:sp>
      <p:sp>
        <p:nvSpPr>
          <p:cNvPr id="4" name="TextBox 3"/>
          <p:cNvSpPr txBox="1"/>
          <p:nvPr/>
        </p:nvSpPr>
        <p:spPr>
          <a:xfrm>
            <a:off x="609600" y="914400"/>
            <a:ext cx="7543800" cy="2554545"/>
          </a:xfrm>
          <a:prstGeom prst="rect">
            <a:avLst/>
          </a:prstGeom>
          <a:noFill/>
        </p:spPr>
        <p:txBody>
          <a:bodyPr wrap="square" rtlCol="0">
            <a:spAutoFit/>
          </a:bodyPr>
          <a:lstStyle/>
          <a:p>
            <a:pPr>
              <a:buFont typeface="Wingdings" pitchFamily="2" charset="2"/>
              <a:buChar char="§"/>
            </a:pPr>
            <a:r>
              <a:rPr lang="en-US" sz="1600" dirty="0" smtClean="0"/>
              <a:t>There is a severe deficiency in respect of human and  capital resources, within local authorities</a:t>
            </a:r>
          </a:p>
          <a:p>
            <a:pPr>
              <a:buFont typeface="Wingdings" pitchFamily="2" charset="2"/>
              <a:buChar char="§"/>
            </a:pPr>
            <a:r>
              <a:rPr lang="en-US" sz="1600" dirty="0" smtClean="0"/>
              <a:t>Due to lethargic management and administrative cultures  local authorities grossly  abrogate their responsibilities over rural mobility users.</a:t>
            </a:r>
          </a:p>
          <a:p>
            <a:pPr>
              <a:buFont typeface="Wingdings" pitchFamily="2" charset="2"/>
              <a:buChar char="§"/>
            </a:pPr>
            <a:r>
              <a:rPr lang="en-US" sz="1600" dirty="0" smtClean="0"/>
              <a:t>When ever local authorities could influence  on matters related  improvement and  construction on a constructive way such initiatives eventually end up with endorsing  back the conventional approaches already  in practice particularly  when officials and contractors  are politically influenced</a:t>
            </a:r>
          </a:p>
          <a:p>
            <a:pPr>
              <a:buFont typeface="Wingdings" pitchFamily="2" charset="2"/>
              <a:buChar char="§"/>
            </a:pPr>
            <a:r>
              <a:rPr lang="en-US" sz="1600" dirty="0" smtClean="0"/>
              <a:t>The practicing prioritizing approaches for rural road development works are ad-hoc</a:t>
            </a:r>
          </a:p>
          <a:p>
            <a:pPr>
              <a:buFont typeface="Wingdings" pitchFamily="2" charset="2"/>
              <a:buChar char="§"/>
            </a:pPr>
            <a:r>
              <a:rPr lang="en-US" sz="1600" dirty="0" smtClean="0"/>
              <a:t>Decision making practices are not rationally evolved, but based on trail and error.</a:t>
            </a:r>
          </a:p>
        </p:txBody>
      </p:sp>
      <p:pic>
        <p:nvPicPr>
          <p:cNvPr id="5" name="Picture 4" descr="P1010159"/>
          <p:cNvPicPr/>
          <p:nvPr/>
        </p:nvPicPr>
        <p:blipFill>
          <a:blip r:embed="rId2" cstate="print"/>
          <a:srcRect/>
          <a:stretch>
            <a:fillRect/>
          </a:stretch>
        </p:blipFill>
        <p:spPr bwMode="auto">
          <a:xfrm>
            <a:off x="762000" y="3733800"/>
            <a:ext cx="3657600" cy="2667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762000"/>
          </a:xfrm>
        </p:spPr>
        <p:txBody>
          <a:bodyPr>
            <a:normAutofit/>
          </a:bodyPr>
          <a:lstStyle/>
          <a:p>
            <a:pPr algn="l"/>
            <a:r>
              <a:rPr lang="en-US" sz="2800" dirty="0" smtClean="0"/>
              <a:t>New Rural Road Improvement  Initiative…………….</a:t>
            </a:r>
            <a:endParaRPr lang="en-US" sz="2800" dirty="0"/>
          </a:p>
        </p:txBody>
      </p:sp>
      <p:sp>
        <p:nvSpPr>
          <p:cNvPr id="4" name="TextBox 3"/>
          <p:cNvSpPr txBox="1"/>
          <p:nvPr/>
        </p:nvSpPr>
        <p:spPr>
          <a:xfrm>
            <a:off x="457200" y="1066800"/>
            <a:ext cx="8077200" cy="2862322"/>
          </a:xfrm>
          <a:prstGeom prst="rect">
            <a:avLst/>
          </a:prstGeom>
          <a:noFill/>
        </p:spPr>
        <p:txBody>
          <a:bodyPr wrap="square" rtlCol="0">
            <a:spAutoFit/>
          </a:bodyPr>
          <a:lstStyle/>
          <a:p>
            <a:pPr>
              <a:buFont typeface="Wingdings" pitchFamily="2" charset="2"/>
              <a:buChar char="§"/>
            </a:pPr>
            <a:r>
              <a:rPr lang="en-US" dirty="0" smtClean="0"/>
              <a:t>In Y 2004 government decided to implement the rural road concreting program as a measure to over come, burden of  ever deteriorating status of rural road infrastructures</a:t>
            </a:r>
          </a:p>
          <a:p>
            <a:pPr>
              <a:buFont typeface="Wingdings" pitchFamily="2" charset="2"/>
              <a:buChar char="§"/>
            </a:pPr>
            <a:r>
              <a:rPr lang="en-US" dirty="0" smtClean="0"/>
              <a:t>A separate unit called “ </a:t>
            </a:r>
            <a:r>
              <a:rPr lang="en-US" dirty="0" err="1" smtClean="0"/>
              <a:t>Maganaguma</a:t>
            </a:r>
            <a:r>
              <a:rPr lang="en-US" dirty="0" smtClean="0"/>
              <a:t>”  was established under the Ministry of Highways for this purpose. Because of  urgency  very little planning was done, in respect  of selection criteria, design and specification, quality controlling and implementation strategies.</a:t>
            </a:r>
          </a:p>
          <a:p>
            <a:pPr>
              <a:buFont typeface="Wingdings" pitchFamily="2" charset="2"/>
              <a:buChar char="§"/>
            </a:pPr>
            <a:r>
              <a:rPr lang="en-US" dirty="0" smtClean="0"/>
              <a:t>Hence like the default practice the new initiative too, moved forward based on trail and error concept.</a:t>
            </a:r>
          </a:p>
          <a:p>
            <a:pPr>
              <a:buFont typeface="Wingdings" pitchFamily="2" charset="2"/>
              <a:buChar cha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762000"/>
          </a:xfrm>
        </p:spPr>
        <p:txBody>
          <a:bodyPr>
            <a:normAutofit/>
          </a:bodyPr>
          <a:lstStyle/>
          <a:p>
            <a:pPr algn="l"/>
            <a:r>
              <a:rPr lang="en-US" sz="2800" dirty="0" smtClean="0"/>
              <a:t>New Rural Road Improvement Initiative…………...</a:t>
            </a:r>
            <a:endParaRPr lang="en-US" sz="2800" dirty="0"/>
          </a:p>
        </p:txBody>
      </p:sp>
      <p:sp>
        <p:nvSpPr>
          <p:cNvPr id="6" name="TextBox 5"/>
          <p:cNvSpPr txBox="1"/>
          <p:nvPr/>
        </p:nvSpPr>
        <p:spPr>
          <a:xfrm>
            <a:off x="381000" y="1447800"/>
            <a:ext cx="7924800" cy="1877437"/>
          </a:xfrm>
          <a:prstGeom prst="rect">
            <a:avLst/>
          </a:prstGeom>
          <a:noFill/>
        </p:spPr>
        <p:txBody>
          <a:bodyPr wrap="square" rtlCol="0">
            <a:spAutoFit/>
          </a:bodyPr>
          <a:lstStyle/>
          <a:p>
            <a:pPr marL="342900" indent="-342900">
              <a:buFont typeface="+mj-lt"/>
              <a:buAutoNum type="arabicPeriod"/>
            </a:pPr>
            <a:r>
              <a:rPr lang="en-US" b="1" dirty="0" smtClean="0"/>
              <a:t>Design and specification</a:t>
            </a:r>
          </a:p>
          <a:p>
            <a:pPr marL="800100" lvl="1" indent="-342900">
              <a:buFont typeface="Arial" pitchFamily="34" charset="0"/>
              <a:buChar char="•"/>
            </a:pPr>
            <a:r>
              <a:rPr lang="en-US" sz="1600" dirty="0" smtClean="0"/>
              <a:t>Non-reinforcement, t=150mm</a:t>
            </a:r>
          </a:p>
          <a:p>
            <a:pPr marL="800100" lvl="1" indent="-342900">
              <a:buFont typeface="Arial" pitchFamily="34" charset="0"/>
              <a:buChar char="•"/>
            </a:pPr>
            <a:r>
              <a:rPr lang="en-US" sz="1600" dirty="0" smtClean="0"/>
              <a:t>28 days crushing  strength ≥ 30N/mm2</a:t>
            </a:r>
          </a:p>
          <a:p>
            <a:pPr marL="800100" lvl="1" indent="-342900">
              <a:buFont typeface="Arial" pitchFamily="34" charset="0"/>
              <a:buChar char="•"/>
            </a:pPr>
            <a:r>
              <a:rPr lang="en-US" sz="1600" dirty="0" smtClean="0"/>
              <a:t>Construction joints @ 50m intervals</a:t>
            </a:r>
          </a:p>
          <a:p>
            <a:pPr marL="800100" lvl="1" indent="-342900">
              <a:buFont typeface="Arial" pitchFamily="34" charset="0"/>
              <a:buChar char="•"/>
            </a:pPr>
            <a:r>
              <a:rPr lang="en-US" sz="1600" dirty="0" smtClean="0"/>
              <a:t>Expansion joints @ 30m intervals</a:t>
            </a:r>
          </a:p>
          <a:p>
            <a:pPr marL="800100" lvl="1" indent="-342900">
              <a:buFont typeface="Arial" pitchFamily="34" charset="0"/>
              <a:buChar char="•"/>
            </a:pPr>
            <a:r>
              <a:rPr lang="en-US" sz="1600" dirty="0" smtClean="0"/>
              <a:t>Compulsory curing for a period of 7days</a:t>
            </a:r>
          </a:p>
          <a:p>
            <a:pPr marL="800100" lvl="1" indent="-342900">
              <a:buFont typeface="Arial" pitchFamily="34" charset="0"/>
              <a:buChar char="•"/>
            </a:pPr>
            <a:endParaRPr lang="en-US" dirty="0"/>
          </a:p>
        </p:txBody>
      </p:sp>
      <p:sp>
        <p:nvSpPr>
          <p:cNvPr id="9" name="TextBox 8"/>
          <p:cNvSpPr txBox="1"/>
          <p:nvPr/>
        </p:nvSpPr>
        <p:spPr>
          <a:xfrm>
            <a:off x="381000" y="838200"/>
            <a:ext cx="8001000" cy="646331"/>
          </a:xfrm>
          <a:prstGeom prst="rect">
            <a:avLst/>
          </a:prstGeom>
          <a:noFill/>
        </p:spPr>
        <p:txBody>
          <a:bodyPr wrap="square" rtlCol="0">
            <a:spAutoFit/>
          </a:bodyPr>
          <a:lstStyle/>
          <a:p>
            <a:r>
              <a:rPr lang="en-US" dirty="0" smtClean="0"/>
              <a:t>Carefully formulated guidelines , method statements, were not able to provide in advance particularly on following aspects:</a:t>
            </a:r>
            <a:endParaRPr lang="en-US" dirty="0"/>
          </a:p>
        </p:txBody>
      </p:sp>
      <p:sp>
        <p:nvSpPr>
          <p:cNvPr id="10" name="Rectangle 9"/>
          <p:cNvSpPr/>
          <p:nvPr/>
        </p:nvSpPr>
        <p:spPr>
          <a:xfrm>
            <a:off x="381000" y="3276601"/>
            <a:ext cx="8001000" cy="3108543"/>
          </a:xfrm>
          <a:prstGeom prst="rect">
            <a:avLst/>
          </a:prstGeom>
        </p:spPr>
        <p:txBody>
          <a:bodyPr wrap="square">
            <a:spAutoFit/>
          </a:bodyPr>
          <a:lstStyle/>
          <a:p>
            <a:r>
              <a:rPr lang="en-US" b="1" dirty="0" smtClean="0"/>
              <a:t>2. Selection criteria and implementation strategy</a:t>
            </a:r>
          </a:p>
          <a:p>
            <a:pPr lvl="1">
              <a:buFont typeface="Arial" pitchFamily="34" charset="0"/>
              <a:buChar char="•"/>
            </a:pPr>
            <a:r>
              <a:rPr lang="en-US" sz="1600" dirty="0" smtClean="0"/>
              <a:t>The road should link either a national  road (A &amp; B) or a provincial road (C &amp; D)</a:t>
            </a:r>
          </a:p>
          <a:p>
            <a:pPr lvl="1">
              <a:buFont typeface="Arial" pitchFamily="34" charset="0"/>
              <a:buChar char="•"/>
            </a:pPr>
            <a:r>
              <a:rPr lang="en-US" sz="1600" dirty="0" smtClean="0"/>
              <a:t>The road should provide access to at least 2-3 villages</a:t>
            </a:r>
          </a:p>
          <a:p>
            <a:pPr lvl="1">
              <a:buFont typeface="Arial" pitchFamily="34" charset="0"/>
              <a:buChar char="•"/>
            </a:pPr>
            <a:r>
              <a:rPr lang="en-US" sz="1600" dirty="0" smtClean="0"/>
              <a:t>The road should provide direct access at least to 100 road side dwellings</a:t>
            </a:r>
          </a:p>
          <a:p>
            <a:pPr lvl="1">
              <a:buFont typeface="Arial" pitchFamily="34" charset="0"/>
              <a:buChar char="•"/>
            </a:pPr>
            <a:r>
              <a:rPr lang="en-US" sz="1600" dirty="0" smtClean="0"/>
              <a:t>The road should leads to industrial and agricultural areas</a:t>
            </a:r>
          </a:p>
          <a:p>
            <a:pPr lvl="1">
              <a:buFont typeface="Arial" pitchFamily="34" charset="0"/>
              <a:buChar char="•"/>
            </a:pPr>
            <a:r>
              <a:rPr lang="en-US" sz="1600" dirty="0" smtClean="0"/>
              <a:t>Roads that lead to socio-economically sensitive centers such as schools, medical centers, markets etc, should give priority.</a:t>
            </a:r>
          </a:p>
          <a:p>
            <a:pPr lvl="1">
              <a:buFont typeface="Arial" pitchFamily="34" charset="0"/>
              <a:buChar char="•"/>
            </a:pPr>
            <a:r>
              <a:rPr lang="en-US" sz="1600" dirty="0" smtClean="0"/>
              <a:t>Roads that lead to existing housing schemes or schemes likely to be constructed in near future should give priority.</a:t>
            </a:r>
          </a:p>
          <a:p>
            <a:pPr lvl="1">
              <a:buFont typeface="Arial" pitchFamily="34" charset="0"/>
              <a:buChar char="•"/>
            </a:pPr>
            <a:r>
              <a:rPr lang="en-US" sz="1600" dirty="0" smtClean="0"/>
              <a:t>Eventually the road once improved should improve the socio-economic status of the rural community. </a:t>
            </a:r>
          </a:p>
          <a:p>
            <a:r>
              <a:rPr lang="en-US" dirty="0" smtClean="0"/>
              <a: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609600"/>
          </a:xfrm>
        </p:spPr>
        <p:txBody>
          <a:bodyPr>
            <a:normAutofit/>
          </a:bodyPr>
          <a:lstStyle/>
          <a:p>
            <a:r>
              <a:rPr lang="en-US" sz="2800" dirty="0" smtClean="0"/>
              <a:t>New Rural Road Improvement  Initiative…………….</a:t>
            </a:r>
            <a:endParaRPr lang="en-US" sz="2800" dirty="0"/>
          </a:p>
        </p:txBody>
      </p:sp>
      <p:sp>
        <p:nvSpPr>
          <p:cNvPr id="4" name="TextBox 3"/>
          <p:cNvSpPr txBox="1"/>
          <p:nvPr/>
        </p:nvSpPr>
        <p:spPr>
          <a:xfrm>
            <a:off x="457200" y="914400"/>
            <a:ext cx="7772400" cy="923330"/>
          </a:xfrm>
          <a:prstGeom prst="rect">
            <a:avLst/>
          </a:prstGeom>
          <a:noFill/>
        </p:spPr>
        <p:txBody>
          <a:bodyPr wrap="square" rtlCol="0">
            <a:spAutoFit/>
          </a:bodyPr>
          <a:lstStyle/>
          <a:p>
            <a:r>
              <a:rPr lang="en-US" dirty="0" smtClean="0"/>
              <a:t>3. </a:t>
            </a:r>
            <a:r>
              <a:rPr lang="en-US" b="1" dirty="0" smtClean="0"/>
              <a:t>Quality Controlling</a:t>
            </a:r>
          </a:p>
          <a:p>
            <a:r>
              <a:rPr lang="en-US" dirty="0" smtClean="0"/>
              <a:t>	</a:t>
            </a:r>
            <a:r>
              <a:rPr lang="en-US" sz="1600" dirty="0" smtClean="0"/>
              <a:t>Nothing specified during construction</a:t>
            </a:r>
          </a:p>
          <a:p>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533400"/>
          </a:xfrm>
        </p:spPr>
        <p:txBody>
          <a:bodyPr>
            <a:normAutofit/>
          </a:bodyPr>
          <a:lstStyle/>
          <a:p>
            <a:pPr algn="l"/>
            <a:r>
              <a:rPr lang="en-US" sz="2800" dirty="0" smtClean="0"/>
              <a:t>New Rural Road Improvement Initiative………</a:t>
            </a:r>
            <a:endParaRPr lang="en-US" sz="2800" dirty="0"/>
          </a:p>
        </p:txBody>
      </p:sp>
      <p:sp>
        <p:nvSpPr>
          <p:cNvPr id="4" name="TextBox 3"/>
          <p:cNvSpPr txBox="1"/>
          <p:nvPr/>
        </p:nvSpPr>
        <p:spPr>
          <a:xfrm>
            <a:off x="381000" y="685800"/>
            <a:ext cx="8153400" cy="923330"/>
          </a:xfrm>
          <a:prstGeom prst="rect">
            <a:avLst/>
          </a:prstGeom>
          <a:noFill/>
        </p:spPr>
        <p:txBody>
          <a:bodyPr wrap="square" rtlCol="0">
            <a:spAutoFit/>
          </a:bodyPr>
          <a:lstStyle/>
          <a:p>
            <a:pPr>
              <a:buFont typeface="Arial" pitchFamily="34" charset="0"/>
              <a:buChar char="•"/>
            </a:pPr>
            <a:r>
              <a:rPr lang="en-US" dirty="0" smtClean="0"/>
              <a:t>Gradually deficiencies due to poor quality concrete pavement, poor workmanships  got emerged with increasing public complains</a:t>
            </a:r>
          </a:p>
          <a:p>
            <a:pPr>
              <a:buFont typeface="Arial" pitchFamily="34" charset="0"/>
              <a:buChar char="•"/>
            </a:pPr>
            <a:endParaRPr lang="en-US" dirty="0"/>
          </a:p>
        </p:txBody>
      </p:sp>
      <p:sp>
        <p:nvSpPr>
          <p:cNvPr id="5" name="TextBox 4"/>
          <p:cNvSpPr txBox="1"/>
          <p:nvPr/>
        </p:nvSpPr>
        <p:spPr>
          <a:xfrm>
            <a:off x="5715000" y="2133600"/>
            <a:ext cx="2667000" cy="1077218"/>
          </a:xfrm>
          <a:prstGeom prst="rect">
            <a:avLst/>
          </a:prstGeom>
          <a:noFill/>
        </p:spPr>
        <p:txBody>
          <a:bodyPr wrap="square" rtlCol="0">
            <a:spAutoFit/>
          </a:bodyPr>
          <a:lstStyle/>
          <a:p>
            <a:pPr>
              <a:buFont typeface="Arial" pitchFamily="34" charset="0"/>
              <a:buChar char="•"/>
            </a:pPr>
            <a:r>
              <a:rPr lang="en-US" sz="1600" dirty="0" smtClean="0"/>
              <a:t>The program which reached its heights output in Y 2006 started  declining and was STOPPED in Y 2010</a:t>
            </a:r>
            <a:endParaRPr lang="en-US" sz="1600" dirty="0"/>
          </a:p>
        </p:txBody>
      </p:sp>
      <p:graphicFrame>
        <p:nvGraphicFramePr>
          <p:cNvPr id="6" name="Chart 5"/>
          <p:cNvGraphicFramePr/>
          <p:nvPr/>
        </p:nvGraphicFramePr>
        <p:xfrm>
          <a:off x="4114800" y="3429000"/>
          <a:ext cx="4191000" cy="2514600"/>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Concrete-Asphalt.JPG"/>
          <p:cNvPicPr>
            <a:picLocks noChangeAspect="1"/>
          </p:cNvPicPr>
          <p:nvPr/>
        </p:nvPicPr>
        <p:blipFill>
          <a:blip r:embed="rId3" cstate="print"/>
          <a:stretch>
            <a:fillRect/>
          </a:stretch>
        </p:blipFill>
        <p:spPr>
          <a:xfrm>
            <a:off x="609600" y="1447800"/>
            <a:ext cx="2438400" cy="1828800"/>
          </a:xfrm>
          <a:prstGeom prst="rect">
            <a:avLst/>
          </a:prstGeom>
        </p:spPr>
      </p:pic>
      <p:pic>
        <p:nvPicPr>
          <p:cNvPr id="8" name="Picture 7" descr="Drainage-1.JPG"/>
          <p:cNvPicPr>
            <a:picLocks noChangeAspect="1"/>
          </p:cNvPicPr>
          <p:nvPr/>
        </p:nvPicPr>
        <p:blipFill>
          <a:blip r:embed="rId4" cstate="print"/>
          <a:stretch>
            <a:fillRect/>
          </a:stretch>
        </p:blipFill>
        <p:spPr>
          <a:xfrm>
            <a:off x="3149600" y="1447800"/>
            <a:ext cx="2438400" cy="1828800"/>
          </a:xfrm>
          <a:prstGeom prst="rect">
            <a:avLst/>
          </a:prstGeom>
        </p:spPr>
      </p:pic>
      <p:pic>
        <p:nvPicPr>
          <p:cNvPr id="1026" name="Picture 2" descr="þ a p e r 02 copy"/>
          <p:cNvPicPr>
            <a:picLocks noChangeAspect="1" noChangeArrowheads="1"/>
          </p:cNvPicPr>
          <p:nvPr/>
        </p:nvPicPr>
        <p:blipFill>
          <a:blip r:embed="rId5" cstate="print"/>
          <a:srcRect l="25259" t="13501" r="22491" b="32494"/>
          <a:stretch>
            <a:fillRect/>
          </a:stretch>
        </p:blipFill>
        <p:spPr bwMode="auto">
          <a:xfrm>
            <a:off x="609600" y="3733800"/>
            <a:ext cx="1438275" cy="2247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762000"/>
          </a:xfrm>
        </p:spPr>
        <p:txBody>
          <a:bodyPr>
            <a:normAutofit/>
          </a:bodyPr>
          <a:lstStyle/>
          <a:p>
            <a:pPr algn="l"/>
            <a:r>
              <a:rPr lang="en-US" sz="2800" dirty="0" smtClean="0"/>
              <a:t>New Rural Road Improvement Initiative….cont</a:t>
            </a:r>
            <a:endParaRPr lang="en-US" sz="2800" dirty="0"/>
          </a:p>
        </p:txBody>
      </p:sp>
      <p:sp>
        <p:nvSpPr>
          <p:cNvPr id="4" name="TextBox 3"/>
          <p:cNvSpPr txBox="1"/>
          <p:nvPr/>
        </p:nvSpPr>
        <p:spPr>
          <a:xfrm>
            <a:off x="457200" y="990600"/>
            <a:ext cx="8305800" cy="3077766"/>
          </a:xfrm>
          <a:prstGeom prst="rect">
            <a:avLst/>
          </a:prstGeom>
          <a:noFill/>
        </p:spPr>
        <p:txBody>
          <a:bodyPr wrap="square" rtlCol="0">
            <a:spAutoFit/>
          </a:bodyPr>
          <a:lstStyle/>
          <a:p>
            <a:pPr>
              <a:buFont typeface="Arial" pitchFamily="34" charset="0"/>
              <a:buChar char="•"/>
            </a:pPr>
            <a:r>
              <a:rPr lang="en-US" dirty="0" smtClean="0"/>
              <a:t>Payments and defect liability period</a:t>
            </a:r>
          </a:p>
          <a:p>
            <a:pPr lvl="1">
              <a:buFont typeface="Arial" pitchFamily="34" charset="0"/>
              <a:buChar char="•"/>
            </a:pPr>
            <a:r>
              <a:rPr lang="en-US" sz="1600" dirty="0" smtClean="0"/>
              <a:t>Mandatory  requirement to recommend a payment was a submission of a proof to say that cube crushing strength of ≥ 30N/mm2,  but following important aspects were not looked in to:</a:t>
            </a:r>
          </a:p>
          <a:p>
            <a:pPr lvl="2">
              <a:buFont typeface="Arial" pitchFamily="34" charset="0"/>
              <a:buChar char="•"/>
            </a:pPr>
            <a:r>
              <a:rPr lang="en-US" sz="1600" dirty="0" smtClean="0"/>
              <a:t>Thickness of pavement</a:t>
            </a:r>
          </a:p>
          <a:p>
            <a:pPr lvl="2">
              <a:buFont typeface="Arial" pitchFamily="34" charset="0"/>
              <a:buChar char="•"/>
            </a:pPr>
            <a:r>
              <a:rPr lang="en-US" sz="1600" dirty="0" smtClean="0"/>
              <a:t>Cross section camber, longitudinal grade and super-elevation</a:t>
            </a:r>
          </a:p>
          <a:p>
            <a:pPr lvl="2">
              <a:buFont typeface="Arial" pitchFamily="34" charset="0"/>
              <a:buChar char="•"/>
            </a:pPr>
            <a:r>
              <a:rPr lang="en-US" sz="1600" dirty="0" smtClean="0"/>
              <a:t>In case  existing  sub-grade is excavated , density checks not done</a:t>
            </a:r>
          </a:p>
          <a:p>
            <a:pPr lvl="2">
              <a:buFont typeface="Arial" pitchFamily="34" charset="0"/>
              <a:buChar char="•"/>
            </a:pPr>
            <a:r>
              <a:rPr lang="en-US" sz="1600" dirty="0" smtClean="0"/>
              <a:t>No information over curing process</a:t>
            </a:r>
          </a:p>
          <a:p>
            <a:pPr lvl="2">
              <a:buFont typeface="Arial" pitchFamily="34" charset="0"/>
              <a:buChar char="•"/>
            </a:pPr>
            <a:r>
              <a:rPr lang="en-US" sz="1600" dirty="0" smtClean="0"/>
              <a:t>Whether side drainage has been looked in to</a:t>
            </a:r>
          </a:p>
          <a:p>
            <a:pPr lvl="2">
              <a:buFont typeface="Arial" pitchFamily="34" charset="0"/>
              <a:buChar char="•"/>
            </a:pPr>
            <a:r>
              <a:rPr lang="en-US" sz="1600" dirty="0" smtClean="0"/>
              <a:t>Status of  construction and expansion joints</a:t>
            </a:r>
          </a:p>
          <a:p>
            <a:pPr lvl="2"/>
            <a:endParaRPr lang="en-US" sz="1600" dirty="0" smtClean="0"/>
          </a:p>
          <a:p>
            <a:pPr lvl="2">
              <a:buFont typeface="Arial" pitchFamily="34" charset="0"/>
              <a:buChar char="•"/>
            </a:pPr>
            <a:endParaRPr lang="en-US" sz="1600" dirty="0"/>
          </a:p>
        </p:txBody>
      </p:sp>
      <p:sp>
        <p:nvSpPr>
          <p:cNvPr id="7" name="TextBox 6"/>
          <p:cNvSpPr txBox="1"/>
          <p:nvPr/>
        </p:nvSpPr>
        <p:spPr>
          <a:xfrm>
            <a:off x="381000" y="3886200"/>
            <a:ext cx="8229600" cy="646331"/>
          </a:xfrm>
          <a:prstGeom prst="rect">
            <a:avLst/>
          </a:prstGeom>
          <a:noFill/>
        </p:spPr>
        <p:txBody>
          <a:bodyPr wrap="square" rtlCol="0">
            <a:spAutoFit/>
          </a:bodyPr>
          <a:lstStyle/>
          <a:p>
            <a:r>
              <a:rPr lang="en-US" dirty="0" smtClean="0"/>
              <a:t>A defect liability period of three months has been originally defined, with a retention payment of 10%------- </a:t>
            </a:r>
            <a:r>
              <a:rPr lang="en-US" dirty="0" smtClean="0">
                <a:solidFill>
                  <a:srgbClr val="FF0000"/>
                </a:solidFill>
              </a:rPr>
              <a:t>both the period and amount are not sufficient</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normAutofit/>
          </a:bodyPr>
          <a:lstStyle/>
          <a:p>
            <a:pPr algn="l"/>
            <a:r>
              <a:rPr lang="en-US" sz="3200" dirty="0" smtClean="0"/>
              <a:t>New Rural Road Improvement Program..cont</a:t>
            </a:r>
            <a:endParaRPr lang="en-US" sz="3200" dirty="0"/>
          </a:p>
        </p:txBody>
      </p:sp>
      <p:sp>
        <p:nvSpPr>
          <p:cNvPr id="4" name="TextBox 3"/>
          <p:cNvSpPr txBox="1"/>
          <p:nvPr/>
        </p:nvSpPr>
        <p:spPr>
          <a:xfrm>
            <a:off x="533400" y="1066800"/>
            <a:ext cx="8077200" cy="369332"/>
          </a:xfrm>
          <a:prstGeom prst="rect">
            <a:avLst/>
          </a:prstGeom>
          <a:noFill/>
        </p:spPr>
        <p:txBody>
          <a:bodyPr wrap="square" rtlCol="0">
            <a:spAutoFit/>
          </a:bodyPr>
          <a:lstStyle/>
          <a:p>
            <a:r>
              <a:rPr lang="en-US" b="1" dirty="0" smtClean="0"/>
              <a:t>Lessons learned  and suggestions for improvements</a:t>
            </a:r>
            <a:endParaRPr lang="en-US" b="1" dirty="0"/>
          </a:p>
        </p:txBody>
      </p:sp>
      <p:sp>
        <p:nvSpPr>
          <p:cNvPr id="5" name="TextBox 4"/>
          <p:cNvSpPr txBox="1"/>
          <p:nvPr/>
        </p:nvSpPr>
        <p:spPr>
          <a:xfrm>
            <a:off x="457200" y="1524000"/>
            <a:ext cx="8153400" cy="923330"/>
          </a:xfrm>
          <a:prstGeom prst="rect">
            <a:avLst/>
          </a:prstGeom>
          <a:noFill/>
        </p:spPr>
        <p:txBody>
          <a:bodyPr wrap="square" rtlCol="0">
            <a:spAutoFit/>
          </a:bodyPr>
          <a:lstStyle/>
          <a:p>
            <a:pPr algn="just"/>
            <a:r>
              <a:rPr lang="en-US" dirty="0" smtClean="0"/>
              <a:t>The development scenarios currently in practice for the improvement of  accessibility are not rational and none of them are  not taking any interest because they have to depend  on central government initiatives.</a:t>
            </a:r>
            <a:endParaRPr lang="en-US" dirty="0"/>
          </a:p>
        </p:txBody>
      </p:sp>
      <p:sp>
        <p:nvSpPr>
          <p:cNvPr id="6" name="TextBox 5"/>
          <p:cNvSpPr txBox="1"/>
          <p:nvPr/>
        </p:nvSpPr>
        <p:spPr>
          <a:xfrm>
            <a:off x="457200" y="2590800"/>
            <a:ext cx="8229600" cy="646331"/>
          </a:xfrm>
          <a:prstGeom prst="rect">
            <a:avLst/>
          </a:prstGeom>
          <a:noFill/>
        </p:spPr>
        <p:txBody>
          <a:bodyPr wrap="square" rtlCol="0">
            <a:spAutoFit/>
          </a:bodyPr>
          <a:lstStyle/>
          <a:p>
            <a:r>
              <a:rPr lang="en-US" dirty="0" smtClean="0"/>
              <a:t>The most important aspect at the first  place is to understand that we need a   </a:t>
            </a:r>
            <a:r>
              <a:rPr lang="en-US" b="1" dirty="0" smtClean="0"/>
              <a:t>SHIFT </a:t>
            </a:r>
            <a:r>
              <a:rPr lang="en-US" dirty="0" smtClean="0"/>
              <a:t>of  our development philosophy in respect of rural mobility provision.</a:t>
            </a:r>
            <a:endParaRPr lang="en-US" dirty="0"/>
          </a:p>
        </p:txBody>
      </p:sp>
      <p:grpSp>
        <p:nvGrpSpPr>
          <p:cNvPr id="1031" name="Group 7"/>
          <p:cNvGrpSpPr>
            <a:grpSpLocks/>
          </p:cNvGrpSpPr>
          <p:nvPr/>
        </p:nvGrpSpPr>
        <p:grpSpPr bwMode="auto">
          <a:xfrm>
            <a:off x="2133600" y="3581400"/>
            <a:ext cx="4610100" cy="933450"/>
            <a:chOff x="1605" y="11565"/>
            <a:chExt cx="7260" cy="1470"/>
          </a:xfrm>
          <a:effectLst>
            <a:outerShdw blurRad="50800" dist="50800" dir="5400000" algn="ctr" rotWithShape="0">
              <a:srgbClr val="000000">
                <a:alpha val="0"/>
              </a:srgbClr>
            </a:outerShdw>
          </a:effectLst>
        </p:grpSpPr>
        <p:sp>
          <p:nvSpPr>
            <p:cNvPr id="1032" name="Text Box 8"/>
            <p:cNvSpPr txBox="1">
              <a:spLocks noChangeArrowheads="1"/>
            </p:cNvSpPr>
            <p:nvPr/>
          </p:nvSpPr>
          <p:spPr bwMode="auto">
            <a:xfrm>
              <a:off x="1605" y="11565"/>
              <a:ext cx="7260" cy="147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3" name="Text Box 9"/>
            <p:cNvSpPr txBox="1">
              <a:spLocks noChangeArrowheads="1"/>
            </p:cNvSpPr>
            <p:nvPr/>
          </p:nvSpPr>
          <p:spPr bwMode="auto">
            <a:xfrm>
              <a:off x="1830" y="11745"/>
              <a:ext cx="1710" cy="915"/>
            </a:xfrm>
            <a:prstGeom prst="rect">
              <a:avLst/>
            </a:prstGeom>
            <a:solidFill>
              <a:srgbClr val="FFC000"/>
            </a:solidFill>
            <a:ln w="38100" cmpd="dbl">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cs typeface="Arial" pitchFamily="34" charset="0"/>
                </a:rPr>
                <a:t>PROVISION OF ACCESSIBILITY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4" name="Text Box 10"/>
            <p:cNvSpPr txBox="1">
              <a:spLocks noChangeArrowheads="1"/>
            </p:cNvSpPr>
            <p:nvPr/>
          </p:nvSpPr>
          <p:spPr bwMode="auto">
            <a:xfrm>
              <a:off x="5640" y="11745"/>
              <a:ext cx="2895" cy="915"/>
            </a:xfrm>
            <a:prstGeom prst="rect">
              <a:avLst/>
            </a:prstGeom>
            <a:solidFill>
              <a:srgbClr val="92D050"/>
            </a:solidFill>
            <a:ln w="38100" cmpd="dbl">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cs typeface="Arial" pitchFamily="34" charset="0"/>
                </a:rPr>
                <a:t>PROVISION OF MOBILITY INTERVENTIONS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5" name="AutoShape 11"/>
            <p:cNvSpPr>
              <a:spLocks noChangeArrowheads="1"/>
            </p:cNvSpPr>
            <p:nvPr/>
          </p:nvSpPr>
          <p:spPr bwMode="auto">
            <a:xfrm>
              <a:off x="3540" y="11970"/>
              <a:ext cx="2100" cy="388"/>
            </a:xfrm>
            <a:prstGeom prst="rightArrow">
              <a:avLst>
                <a:gd name="adj1" fmla="val 50000"/>
                <a:gd name="adj2" fmla="val 135309"/>
              </a:avLst>
            </a:prstGeom>
            <a:solidFill>
              <a:srgbClr val="FF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6" name="TextBox 15"/>
          <p:cNvSpPr txBox="1"/>
          <p:nvPr/>
        </p:nvSpPr>
        <p:spPr>
          <a:xfrm>
            <a:off x="762000" y="4724400"/>
            <a:ext cx="7620000" cy="369332"/>
          </a:xfrm>
          <a:prstGeom prst="rect">
            <a:avLst/>
          </a:prstGeom>
          <a:noFill/>
        </p:spPr>
        <p:txBody>
          <a:bodyPr wrap="square" rtlCol="0">
            <a:spAutoFit/>
          </a:bodyPr>
          <a:lstStyle/>
          <a:p>
            <a:r>
              <a:rPr lang="en-US" dirty="0" smtClean="0"/>
              <a:t>Provision of accessibility is only an element of the whole rural mobility system</a:t>
            </a:r>
            <a:endParaRPr lang="en-US" dirty="0"/>
          </a:p>
        </p:txBody>
      </p:sp>
      <p:sp>
        <p:nvSpPr>
          <p:cNvPr id="17" name="TextBox 16"/>
          <p:cNvSpPr txBox="1"/>
          <p:nvPr/>
        </p:nvSpPr>
        <p:spPr>
          <a:xfrm>
            <a:off x="685800" y="5105400"/>
            <a:ext cx="7543800" cy="830997"/>
          </a:xfrm>
          <a:prstGeom prst="rect">
            <a:avLst/>
          </a:prstGeom>
          <a:noFill/>
        </p:spPr>
        <p:txBody>
          <a:bodyPr wrap="square" rtlCol="0">
            <a:spAutoFit/>
          </a:bodyPr>
          <a:lstStyle/>
          <a:p>
            <a:pPr algn="just"/>
            <a:r>
              <a:rPr lang="en-US" sz="1600" dirty="0" smtClean="0"/>
              <a:t>For example: We need to assess which alternative  will yield out the maximum socio-economic returns? Either by providing concrete pavements for each and every door step  or by maintaining  a gravel road with a  mini-bus  to facilitate transport.</a:t>
            </a:r>
            <a:endParaRPr lang="en-US" sz="1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sz="2800" dirty="0" smtClean="0"/>
              <a:t>New Rural Road Improvement Program-</a:t>
            </a:r>
            <a:br>
              <a:rPr lang="en-US" sz="2800" dirty="0" smtClean="0"/>
            </a:br>
            <a:r>
              <a:rPr lang="en-US" sz="2800" dirty="0" smtClean="0"/>
              <a:t>Suggestions for  Improvement</a:t>
            </a:r>
            <a:endParaRPr lang="en-US" sz="2800" dirty="0"/>
          </a:p>
        </p:txBody>
      </p:sp>
      <p:sp>
        <p:nvSpPr>
          <p:cNvPr id="4" name="TextBox 3"/>
          <p:cNvSpPr txBox="1"/>
          <p:nvPr/>
        </p:nvSpPr>
        <p:spPr>
          <a:xfrm>
            <a:off x="457200" y="1066800"/>
            <a:ext cx="8229600" cy="646331"/>
          </a:xfrm>
          <a:prstGeom prst="rect">
            <a:avLst/>
          </a:prstGeom>
          <a:noFill/>
        </p:spPr>
        <p:txBody>
          <a:bodyPr wrap="square" rtlCol="0">
            <a:spAutoFit/>
          </a:bodyPr>
          <a:lstStyle/>
          <a:p>
            <a:r>
              <a:rPr lang="en-US" dirty="0" smtClean="0"/>
              <a:t>The rural mobility provision needs a system’s approach,  sustainable and affordable solutions will always be an integration of all system elements. </a:t>
            </a:r>
            <a:endParaRPr lang="en-US" dirty="0"/>
          </a:p>
        </p:txBody>
      </p:sp>
      <p:grpSp>
        <p:nvGrpSpPr>
          <p:cNvPr id="2050" name="Group 2"/>
          <p:cNvGrpSpPr>
            <a:grpSpLocks/>
          </p:cNvGrpSpPr>
          <p:nvPr/>
        </p:nvGrpSpPr>
        <p:grpSpPr bwMode="auto">
          <a:xfrm>
            <a:off x="1447800" y="1676400"/>
            <a:ext cx="5648325" cy="2733675"/>
            <a:chOff x="1530" y="1575"/>
            <a:chExt cx="8895" cy="4305"/>
          </a:xfrm>
        </p:grpSpPr>
        <p:sp>
          <p:nvSpPr>
            <p:cNvPr id="2051" name="AutoShape 3"/>
            <p:cNvSpPr>
              <a:spLocks noChangeArrowheads="1"/>
            </p:cNvSpPr>
            <p:nvPr/>
          </p:nvSpPr>
          <p:spPr bwMode="auto">
            <a:xfrm>
              <a:off x="1530" y="1575"/>
              <a:ext cx="8895" cy="4305"/>
            </a:xfrm>
            <a:prstGeom prst="triangle">
              <a:avLst>
                <a:gd name="adj" fmla="val 50000"/>
              </a:avLst>
            </a:prstGeom>
            <a:solidFill>
              <a:srgbClr val="FFFFFF"/>
            </a:solidFill>
            <a:ln w="254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2" name="Text Box 4"/>
            <p:cNvSpPr txBox="1">
              <a:spLocks noChangeArrowheads="1"/>
            </p:cNvSpPr>
            <p:nvPr/>
          </p:nvSpPr>
          <p:spPr bwMode="auto">
            <a:xfrm>
              <a:off x="5175" y="2430"/>
              <a:ext cx="1590" cy="1065"/>
            </a:xfrm>
            <a:prstGeom prst="rect">
              <a:avLst/>
            </a:prstGeom>
            <a:solidFill>
              <a:srgbClr val="FFC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Palatino Linotype" pitchFamily="18" charset="0"/>
                  <a:cs typeface="Arial" pitchFamily="34" charset="0"/>
                </a:rPr>
                <a:t>Transport USERS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3" name="Text Box 5"/>
            <p:cNvSpPr txBox="1">
              <a:spLocks noChangeArrowheads="1"/>
            </p:cNvSpPr>
            <p:nvPr/>
          </p:nvSpPr>
          <p:spPr bwMode="auto">
            <a:xfrm>
              <a:off x="2760" y="4665"/>
              <a:ext cx="1980" cy="1080"/>
            </a:xfrm>
            <a:prstGeom prst="rect">
              <a:avLst/>
            </a:prstGeom>
            <a:solidFill>
              <a:srgbClr val="FF993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Palatino Linotype" pitchFamily="18" charset="0"/>
                  <a:cs typeface="Arial" pitchFamily="34" charset="0"/>
                </a:rPr>
                <a:t>Transport REGULATORS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4" name="Text Box 6"/>
            <p:cNvSpPr txBox="1">
              <a:spLocks noChangeArrowheads="1"/>
            </p:cNvSpPr>
            <p:nvPr/>
          </p:nvSpPr>
          <p:spPr bwMode="auto">
            <a:xfrm>
              <a:off x="7230" y="4860"/>
              <a:ext cx="1980" cy="750"/>
            </a:xfrm>
            <a:prstGeom prst="rect">
              <a:avLst/>
            </a:prstGeom>
            <a:solidFill>
              <a:srgbClr val="76923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Palatino Linotype" pitchFamily="18" charset="0"/>
                  <a:cs typeface="Arial" pitchFamily="34" charset="0"/>
                </a:rPr>
                <a:t>Transport OPERATORS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5" name="AutoShape 7"/>
            <p:cNvSpPr>
              <a:spLocks noChangeArrowheads="1"/>
            </p:cNvSpPr>
            <p:nvPr/>
          </p:nvSpPr>
          <p:spPr bwMode="auto">
            <a:xfrm rot="10800000">
              <a:off x="3885" y="3615"/>
              <a:ext cx="4275" cy="2130"/>
            </a:xfrm>
            <a:prstGeom prst="triangle">
              <a:avLst>
                <a:gd name="adj" fmla="val 51454"/>
              </a:avLst>
            </a:prstGeom>
            <a:solidFill>
              <a:srgbClr val="FFFFFF"/>
            </a:solidFill>
            <a:ln w="254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6" name="Text Box 8"/>
            <p:cNvSpPr txBox="1">
              <a:spLocks noChangeArrowheads="1"/>
            </p:cNvSpPr>
            <p:nvPr/>
          </p:nvSpPr>
          <p:spPr bwMode="auto">
            <a:xfrm>
              <a:off x="4980" y="3720"/>
              <a:ext cx="2025" cy="1050"/>
            </a:xfrm>
            <a:prstGeom prst="rect">
              <a:avLst/>
            </a:prstGeom>
            <a:solidFill>
              <a:srgbClr val="FFFF6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cs typeface="Arial" pitchFamily="34" charset="0"/>
                </a:rPr>
                <a:t>OPTIMUM rural transport solutions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2057" name="AutoShape 9"/>
            <p:cNvCxnSpPr>
              <a:cxnSpLocks noChangeShapeType="1"/>
            </p:cNvCxnSpPr>
            <p:nvPr/>
          </p:nvCxnSpPr>
          <p:spPr bwMode="auto">
            <a:xfrm>
              <a:off x="5940" y="3495"/>
              <a:ext cx="0" cy="225"/>
            </a:xfrm>
            <a:prstGeom prst="straightConnector1">
              <a:avLst/>
            </a:prstGeom>
            <a:noFill/>
            <a:ln w="31750">
              <a:solidFill>
                <a:srgbClr val="FF0000"/>
              </a:solidFill>
              <a:round/>
              <a:headEnd/>
              <a:tailEnd type="stealth" w="med" len="med"/>
            </a:ln>
          </p:spPr>
        </p:cxnSp>
        <p:cxnSp>
          <p:nvCxnSpPr>
            <p:cNvPr id="2058" name="AutoShape 10"/>
            <p:cNvCxnSpPr>
              <a:cxnSpLocks noChangeShapeType="1"/>
            </p:cNvCxnSpPr>
            <p:nvPr/>
          </p:nvCxnSpPr>
          <p:spPr bwMode="auto">
            <a:xfrm flipV="1">
              <a:off x="4740" y="4560"/>
              <a:ext cx="240" cy="105"/>
            </a:xfrm>
            <a:prstGeom prst="straightConnector1">
              <a:avLst/>
            </a:prstGeom>
            <a:noFill/>
            <a:ln w="31750">
              <a:solidFill>
                <a:srgbClr val="FF0000"/>
              </a:solidFill>
              <a:round/>
              <a:headEnd/>
              <a:tailEnd type="stealth" w="med" len="med"/>
            </a:ln>
          </p:spPr>
        </p:cxnSp>
        <p:cxnSp>
          <p:nvCxnSpPr>
            <p:cNvPr id="2059" name="AutoShape 11"/>
            <p:cNvCxnSpPr>
              <a:cxnSpLocks noChangeShapeType="1"/>
            </p:cNvCxnSpPr>
            <p:nvPr/>
          </p:nvCxnSpPr>
          <p:spPr bwMode="auto">
            <a:xfrm flipH="1" flipV="1">
              <a:off x="7005" y="4560"/>
              <a:ext cx="225" cy="300"/>
            </a:xfrm>
            <a:prstGeom prst="straightConnector1">
              <a:avLst/>
            </a:prstGeom>
            <a:noFill/>
            <a:ln w="31750">
              <a:solidFill>
                <a:srgbClr val="FF0000"/>
              </a:solidFill>
              <a:round/>
              <a:headEnd/>
              <a:tailEnd type="stealth" w="med" len="med"/>
            </a:ln>
          </p:spPr>
        </p:cxnSp>
      </p:grpSp>
      <p:sp>
        <p:nvSpPr>
          <p:cNvPr id="15" name="TextBox 14"/>
          <p:cNvSpPr txBox="1"/>
          <p:nvPr/>
        </p:nvSpPr>
        <p:spPr>
          <a:xfrm>
            <a:off x="762000" y="4495800"/>
            <a:ext cx="7467600" cy="1969770"/>
          </a:xfrm>
          <a:prstGeom prst="rect">
            <a:avLst/>
          </a:prstGeom>
          <a:noFill/>
        </p:spPr>
        <p:txBody>
          <a:bodyPr wrap="square" rtlCol="0">
            <a:spAutoFit/>
          </a:bodyPr>
          <a:lstStyle/>
          <a:p>
            <a:r>
              <a:rPr lang="en-US" sz="2000" b="1" dirty="0" smtClean="0"/>
              <a:t>Issues &amp; Problems encountered</a:t>
            </a:r>
          </a:p>
          <a:p>
            <a:pPr>
              <a:buFont typeface="Arial" pitchFamily="34" charset="0"/>
              <a:buChar char="•"/>
            </a:pPr>
            <a:r>
              <a:rPr lang="en-US" b="1" dirty="0" smtClean="0">
                <a:solidFill>
                  <a:srgbClr val="FF0000"/>
                </a:solidFill>
              </a:rPr>
              <a:t>Design &amp; Specification</a:t>
            </a:r>
            <a:endParaRPr lang="en-US" sz="1600" b="1" dirty="0" smtClean="0">
              <a:solidFill>
                <a:srgbClr val="FF0000"/>
              </a:solidFill>
            </a:endParaRPr>
          </a:p>
          <a:p>
            <a:pPr lvl="1">
              <a:buFont typeface="Arial" pitchFamily="34" charset="0"/>
              <a:buChar char="•"/>
            </a:pPr>
            <a:r>
              <a:rPr lang="en-US" sz="1600" dirty="0" smtClean="0"/>
              <a:t>No concern over  surface &amp; sub-surface drainage</a:t>
            </a:r>
          </a:p>
          <a:p>
            <a:pPr>
              <a:buFont typeface="Arial" pitchFamily="34" charset="0"/>
              <a:buChar char="•"/>
            </a:pPr>
            <a:r>
              <a:rPr lang="en-US" b="1" dirty="0" smtClean="0">
                <a:solidFill>
                  <a:srgbClr val="FF0000"/>
                </a:solidFill>
              </a:rPr>
              <a:t>Proposal Selection and Procurement strategy</a:t>
            </a:r>
          </a:p>
          <a:p>
            <a:pPr lvl="1">
              <a:buFont typeface="Arial" pitchFamily="34" charset="0"/>
              <a:buChar char="•"/>
            </a:pPr>
            <a:r>
              <a:rPr lang="en-US" sz="1600" dirty="0" smtClean="0"/>
              <a:t>Public criticism over the actual selection criteria adopted</a:t>
            </a:r>
          </a:p>
          <a:p>
            <a:pPr lvl="1">
              <a:buFont typeface="Arial" pitchFamily="34" charset="0"/>
              <a:buChar char="•"/>
            </a:pPr>
            <a:r>
              <a:rPr lang="en-US" sz="1600" dirty="0" smtClean="0"/>
              <a:t> Gradual dropping out of  competitive tendering  practice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762000"/>
          </a:xfrm>
        </p:spPr>
        <p:txBody>
          <a:bodyPr>
            <a:normAutofit/>
          </a:bodyPr>
          <a:lstStyle/>
          <a:p>
            <a:pPr algn="l"/>
            <a:r>
              <a:rPr lang="en-US" sz="2800" dirty="0" smtClean="0"/>
              <a:t>New Rural Road Improvement initiative..cont</a:t>
            </a:r>
            <a:endParaRPr lang="en-US" sz="2800" dirty="0"/>
          </a:p>
        </p:txBody>
      </p:sp>
      <p:sp>
        <p:nvSpPr>
          <p:cNvPr id="4" name="TextBox 3"/>
          <p:cNvSpPr txBox="1"/>
          <p:nvPr/>
        </p:nvSpPr>
        <p:spPr>
          <a:xfrm>
            <a:off x="381000" y="990601"/>
            <a:ext cx="8077200" cy="5632311"/>
          </a:xfrm>
          <a:prstGeom prst="rect">
            <a:avLst/>
          </a:prstGeom>
          <a:noFill/>
        </p:spPr>
        <p:txBody>
          <a:bodyPr wrap="square" rtlCol="0">
            <a:spAutoFit/>
          </a:bodyPr>
          <a:lstStyle/>
          <a:p>
            <a:pPr>
              <a:buFont typeface="Arial" pitchFamily="34" charset="0"/>
              <a:buChar char="•"/>
            </a:pPr>
            <a:r>
              <a:rPr lang="en-US" b="1" dirty="0" smtClean="0">
                <a:solidFill>
                  <a:srgbClr val="FF0000"/>
                </a:solidFill>
              </a:rPr>
              <a:t>Quality Controlling</a:t>
            </a:r>
          </a:p>
          <a:p>
            <a:pPr lvl="1">
              <a:buFont typeface="Arial" pitchFamily="34" charset="0"/>
              <a:buChar char="•"/>
            </a:pPr>
            <a:r>
              <a:rPr lang="en-US" sz="1600" b="1" dirty="0" smtClean="0"/>
              <a:t>During Construction</a:t>
            </a:r>
          </a:p>
          <a:p>
            <a:pPr lvl="2">
              <a:buFont typeface="Arial" pitchFamily="34" charset="0"/>
              <a:buChar char="•"/>
            </a:pPr>
            <a:r>
              <a:rPr lang="en-US" sz="1600" dirty="0" smtClean="0"/>
              <a:t>Sub grade  Irregularities  not attended effectively,  hence 150mm  thickness not maintained through out</a:t>
            </a:r>
          </a:p>
          <a:p>
            <a:pPr lvl="2">
              <a:buFont typeface="Arial" pitchFamily="34" charset="0"/>
              <a:buChar char="•"/>
            </a:pPr>
            <a:r>
              <a:rPr lang="en-US" sz="1600" dirty="0" smtClean="0"/>
              <a:t> Random &amp; ad hoc placing of construction  joints</a:t>
            </a:r>
          </a:p>
          <a:p>
            <a:pPr lvl="2">
              <a:buFont typeface="Arial" pitchFamily="34" charset="0"/>
              <a:buChar char="•"/>
            </a:pPr>
            <a:r>
              <a:rPr lang="en-US" sz="1600" dirty="0" smtClean="0"/>
              <a:t>Excessive Slump</a:t>
            </a:r>
          </a:p>
          <a:p>
            <a:pPr lvl="2">
              <a:buFont typeface="Arial" pitchFamily="34" charset="0"/>
              <a:buChar char="•"/>
            </a:pPr>
            <a:r>
              <a:rPr lang="en-US" sz="1600" dirty="0" smtClean="0"/>
              <a:t>No 28 days cube  crushing tests  were done</a:t>
            </a:r>
          </a:p>
          <a:p>
            <a:pPr lvl="2">
              <a:buFont typeface="Arial" pitchFamily="34" charset="0"/>
              <a:buChar char="•"/>
            </a:pPr>
            <a:r>
              <a:rPr lang="en-US" sz="1600" dirty="0" smtClean="0"/>
              <a:t>No edge shoulder was constructed</a:t>
            </a:r>
          </a:p>
          <a:p>
            <a:pPr lvl="1">
              <a:buFont typeface="Arial" pitchFamily="34" charset="0"/>
              <a:buChar char="•"/>
            </a:pPr>
            <a:r>
              <a:rPr lang="en-US" sz="1600" b="1" dirty="0" smtClean="0"/>
              <a:t>After the construction is over</a:t>
            </a:r>
          </a:p>
          <a:p>
            <a:pPr lvl="2">
              <a:buFont typeface="Arial" pitchFamily="34" charset="0"/>
              <a:buChar char="•"/>
            </a:pPr>
            <a:r>
              <a:rPr lang="en-US" sz="1600" dirty="0" smtClean="0"/>
              <a:t>Curing not done, even by  users, except frontage portions of few enthusiastic road side dwellers</a:t>
            </a:r>
          </a:p>
          <a:p>
            <a:pPr lvl="2">
              <a:buFont typeface="Arial" pitchFamily="34" charset="0"/>
              <a:buChar char="•"/>
            </a:pPr>
            <a:r>
              <a:rPr lang="en-US" sz="1600" dirty="0" smtClean="0"/>
              <a:t>No 28 days cube crushing tests, only re-bound hammer tests and  core sample testing , one test per 100m section</a:t>
            </a:r>
          </a:p>
          <a:p>
            <a:pPr lvl="2">
              <a:buFont typeface="Arial" pitchFamily="34" charset="0"/>
              <a:buChar char="•"/>
            </a:pPr>
            <a:r>
              <a:rPr lang="en-US" sz="1600" dirty="0" smtClean="0"/>
              <a:t>Jutting out of coarse aggregates –resulting  rapid wearing </a:t>
            </a:r>
          </a:p>
          <a:p>
            <a:pPr lvl="2">
              <a:buFont typeface="Arial" pitchFamily="34" charset="0"/>
              <a:buChar char="•"/>
            </a:pPr>
            <a:r>
              <a:rPr lang="en-US" sz="1600" dirty="0" smtClean="0"/>
              <a:t>No lateral stability , safe maneuvering of vehicles</a:t>
            </a:r>
          </a:p>
          <a:p>
            <a:pPr lvl="2">
              <a:buFont typeface="Arial" pitchFamily="34" charset="0"/>
              <a:buChar char="•"/>
            </a:pPr>
            <a:r>
              <a:rPr lang="en-US" sz="1600" dirty="0" smtClean="0"/>
              <a:t> Structural failures due to the shallow thicknesses</a:t>
            </a:r>
          </a:p>
          <a:p>
            <a:pPr>
              <a:buFont typeface="Arial" pitchFamily="34" charset="0"/>
              <a:buChar char="•"/>
            </a:pPr>
            <a:r>
              <a:rPr lang="en-US" dirty="0" smtClean="0"/>
              <a:t>Payments</a:t>
            </a:r>
          </a:p>
          <a:p>
            <a:pPr lvl="1">
              <a:buFont typeface="Arial" pitchFamily="34" charset="0"/>
              <a:buChar char="•"/>
            </a:pPr>
            <a:r>
              <a:rPr lang="en-US" sz="1600" dirty="0" smtClean="0"/>
              <a:t>10% retention not enough </a:t>
            </a:r>
          </a:p>
          <a:p>
            <a:pPr lvl="1">
              <a:buFont typeface="Arial" pitchFamily="34" charset="0"/>
              <a:buChar char="•"/>
            </a:pPr>
            <a:r>
              <a:rPr lang="en-US" sz="1600" dirty="0" smtClean="0"/>
              <a:t>Defect liability period 3 months not adequate- now increased to 6 months – still not sufficient</a:t>
            </a:r>
          </a:p>
          <a:p>
            <a:pPr lvl="1">
              <a:buFont typeface="Arial" pitchFamily="34" charset="0"/>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838200"/>
          </a:xfrm>
        </p:spPr>
        <p:txBody>
          <a:bodyPr>
            <a:normAutofit fontScale="90000"/>
          </a:bodyPr>
          <a:lstStyle/>
          <a:p>
            <a:pPr algn="l"/>
            <a:r>
              <a:rPr lang="en-US" sz="2800" dirty="0" smtClean="0"/>
              <a:t>New Rural Road Improvement initiative-</a:t>
            </a:r>
            <a:br>
              <a:rPr lang="en-US" sz="2800" dirty="0" smtClean="0"/>
            </a:br>
            <a:r>
              <a:rPr lang="en-US" sz="2800" dirty="0" smtClean="0"/>
              <a:t> </a:t>
            </a:r>
            <a:r>
              <a:rPr lang="en-US" sz="2700" b="1" dirty="0" smtClean="0"/>
              <a:t>Suggestions for  Improvements</a:t>
            </a:r>
            <a:endParaRPr lang="en-US" sz="2700" b="1" dirty="0"/>
          </a:p>
        </p:txBody>
      </p:sp>
      <p:sp>
        <p:nvSpPr>
          <p:cNvPr id="4" name="TextBox 3"/>
          <p:cNvSpPr txBox="1"/>
          <p:nvPr/>
        </p:nvSpPr>
        <p:spPr>
          <a:xfrm>
            <a:off x="457200" y="1066800"/>
            <a:ext cx="8305800" cy="923330"/>
          </a:xfrm>
          <a:prstGeom prst="rect">
            <a:avLst/>
          </a:prstGeom>
          <a:noFill/>
        </p:spPr>
        <p:txBody>
          <a:bodyPr wrap="square" rtlCol="0">
            <a:spAutoFit/>
          </a:bodyPr>
          <a:lstStyle/>
          <a:p>
            <a:r>
              <a:rPr lang="en-US" dirty="0" smtClean="0"/>
              <a:t>To mitigate /minimize  the problems conventionally get emerged with types of development initiatives in developing countries , the author proposes the concept of </a:t>
            </a:r>
            <a:r>
              <a:rPr lang="en-US" b="1" dirty="0" smtClean="0">
                <a:solidFill>
                  <a:srgbClr val="FF0000"/>
                </a:solidFill>
              </a:rPr>
              <a:t>“ SELF ASSURED STANDARDS &amp; QUALITY” </a:t>
            </a:r>
            <a:r>
              <a:rPr lang="en-US" dirty="0" smtClean="0"/>
              <a:t>pavements</a:t>
            </a:r>
            <a:endParaRPr lang="en-US" dirty="0"/>
          </a:p>
        </p:txBody>
      </p:sp>
      <p:sp>
        <p:nvSpPr>
          <p:cNvPr id="5" name="TextBox 4"/>
          <p:cNvSpPr txBox="1"/>
          <p:nvPr/>
        </p:nvSpPr>
        <p:spPr>
          <a:xfrm>
            <a:off x="381000" y="2057400"/>
            <a:ext cx="8305800" cy="369332"/>
          </a:xfrm>
          <a:prstGeom prst="rect">
            <a:avLst/>
          </a:prstGeom>
          <a:noFill/>
        </p:spPr>
        <p:txBody>
          <a:bodyPr wrap="square" rtlCol="0">
            <a:spAutoFit/>
          </a:bodyPr>
          <a:lstStyle/>
          <a:p>
            <a:r>
              <a:rPr lang="en-US" b="1" dirty="0" smtClean="0">
                <a:solidFill>
                  <a:srgbClr val="FF0000"/>
                </a:solidFill>
              </a:rPr>
              <a:t>Example: Pavement Options</a:t>
            </a:r>
            <a:endParaRPr lang="en-US" b="1" dirty="0">
              <a:solidFill>
                <a:srgbClr val="FF0000"/>
              </a:solidFill>
            </a:endParaRPr>
          </a:p>
        </p:txBody>
      </p:sp>
      <p:sp>
        <p:nvSpPr>
          <p:cNvPr id="7" name="TextBox 6"/>
          <p:cNvSpPr txBox="1"/>
          <p:nvPr/>
        </p:nvSpPr>
        <p:spPr>
          <a:xfrm>
            <a:off x="457200" y="2438400"/>
            <a:ext cx="7924800" cy="2031325"/>
          </a:xfrm>
          <a:prstGeom prst="rect">
            <a:avLst/>
          </a:prstGeom>
          <a:noFill/>
        </p:spPr>
        <p:txBody>
          <a:bodyPr wrap="square" rtlCol="0">
            <a:spAutoFit/>
          </a:bodyPr>
          <a:lstStyle/>
          <a:p>
            <a:r>
              <a:rPr lang="en-US" b="1" dirty="0" smtClean="0"/>
              <a:t>Example 1</a:t>
            </a:r>
            <a:r>
              <a:rPr lang="en-US" dirty="0" smtClean="0"/>
              <a:t>: As a pavement option “Metal ling and Tarring” has more on site quality steps to be followed, whereas spreading a ‘layer of hot asphalt concrete” has minimal on site quality steps.</a:t>
            </a:r>
          </a:p>
          <a:p>
            <a:r>
              <a:rPr lang="en-US" b="1" dirty="0" smtClean="0"/>
              <a:t>Example 2</a:t>
            </a:r>
            <a:r>
              <a:rPr lang="en-US" dirty="0" smtClean="0"/>
              <a:t>: A “self Assured Quality” pavement design would be lying of factory casted interlocking cement sand blocks</a:t>
            </a:r>
          </a:p>
          <a:p>
            <a:endParaRPr lang="en-US" dirty="0" smtClean="0"/>
          </a:p>
          <a:p>
            <a:endParaRPr lang="en-US" dirty="0"/>
          </a:p>
        </p:txBody>
      </p:sp>
      <p:sp>
        <p:nvSpPr>
          <p:cNvPr id="9" name="TextBox 8"/>
          <p:cNvSpPr txBox="1"/>
          <p:nvPr/>
        </p:nvSpPr>
        <p:spPr>
          <a:xfrm>
            <a:off x="533400" y="4038600"/>
            <a:ext cx="8077200" cy="369332"/>
          </a:xfrm>
          <a:prstGeom prst="rect">
            <a:avLst/>
          </a:prstGeom>
          <a:noFill/>
        </p:spPr>
        <p:txBody>
          <a:bodyPr wrap="square" rtlCol="0">
            <a:spAutoFit/>
          </a:bodyPr>
          <a:lstStyle/>
          <a:p>
            <a:r>
              <a:rPr lang="en-US" b="1" dirty="0" smtClean="0">
                <a:solidFill>
                  <a:srgbClr val="FF0000"/>
                </a:solidFill>
              </a:rPr>
              <a:t>Example: Construction Methodology</a:t>
            </a:r>
            <a:endParaRPr lang="en-US" b="1" dirty="0">
              <a:solidFill>
                <a:srgbClr val="FF0000"/>
              </a:solidFill>
            </a:endParaRPr>
          </a:p>
        </p:txBody>
      </p:sp>
      <p:sp>
        <p:nvSpPr>
          <p:cNvPr id="10" name="TextBox 9"/>
          <p:cNvSpPr txBox="1"/>
          <p:nvPr/>
        </p:nvSpPr>
        <p:spPr>
          <a:xfrm>
            <a:off x="457200" y="4495800"/>
            <a:ext cx="8077200" cy="1200329"/>
          </a:xfrm>
          <a:prstGeom prst="rect">
            <a:avLst/>
          </a:prstGeom>
          <a:noFill/>
        </p:spPr>
        <p:txBody>
          <a:bodyPr wrap="square" rtlCol="0">
            <a:spAutoFit/>
          </a:bodyPr>
          <a:lstStyle/>
          <a:p>
            <a:r>
              <a:rPr lang="en-US" b="1" dirty="0" smtClean="0"/>
              <a:t>Example</a:t>
            </a:r>
            <a:r>
              <a:rPr lang="en-US" dirty="0" smtClean="0"/>
              <a:t>: For concrete pavement construction the OPTION B involves disturbances to the existing base/sub-grade whereas OPTION A doesn’t disturb the base/sub-grade</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685800"/>
          </a:xfrm>
        </p:spPr>
        <p:txBody>
          <a:bodyPr>
            <a:normAutofit/>
          </a:bodyPr>
          <a:lstStyle/>
          <a:p>
            <a:pPr algn="l"/>
            <a:r>
              <a:rPr lang="en-US" sz="2800" dirty="0" smtClean="0"/>
              <a:t>New Rural Road Improvement initiative..cont</a:t>
            </a:r>
            <a:endParaRPr lang="en-US" sz="2800" dirty="0"/>
          </a:p>
        </p:txBody>
      </p:sp>
      <p:grpSp>
        <p:nvGrpSpPr>
          <p:cNvPr id="35842" name="Group 2"/>
          <p:cNvGrpSpPr>
            <a:grpSpLocks/>
          </p:cNvGrpSpPr>
          <p:nvPr/>
        </p:nvGrpSpPr>
        <p:grpSpPr bwMode="auto">
          <a:xfrm>
            <a:off x="1219200" y="1066800"/>
            <a:ext cx="5486400" cy="3352800"/>
            <a:chOff x="3435" y="8421"/>
            <a:chExt cx="7245" cy="2807"/>
          </a:xfrm>
        </p:grpSpPr>
        <p:sp>
          <p:nvSpPr>
            <p:cNvPr id="35843" name="Text Box 3"/>
            <p:cNvSpPr txBox="1">
              <a:spLocks noChangeArrowheads="1"/>
            </p:cNvSpPr>
            <p:nvPr/>
          </p:nvSpPr>
          <p:spPr bwMode="auto">
            <a:xfrm>
              <a:off x="3435" y="8421"/>
              <a:ext cx="7245" cy="280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5844" name="Rectangle 4" descr="Small confetti"/>
            <p:cNvSpPr>
              <a:spLocks noChangeArrowheads="1"/>
            </p:cNvSpPr>
            <p:nvPr/>
          </p:nvSpPr>
          <p:spPr bwMode="auto">
            <a:xfrm>
              <a:off x="5475" y="9441"/>
              <a:ext cx="3045" cy="420"/>
            </a:xfrm>
            <a:prstGeom prst="rect">
              <a:avLst/>
            </a:prstGeom>
            <a:pattFill prst="smConfetti">
              <a:fgClr>
                <a:srgbClr val="000000"/>
              </a:fgClr>
              <a:bgClr>
                <a:srgbClr val="FFFFFF"/>
              </a:bgClr>
            </a:pattFill>
            <a:ln w="317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cxnSp>
          <p:nvCxnSpPr>
            <p:cNvPr id="35845" name="AutoShape 5"/>
            <p:cNvCxnSpPr>
              <a:cxnSpLocks noChangeShapeType="1"/>
            </p:cNvCxnSpPr>
            <p:nvPr/>
          </p:nvCxnSpPr>
          <p:spPr bwMode="auto">
            <a:xfrm>
              <a:off x="8520" y="9860"/>
              <a:ext cx="1320" cy="0"/>
            </a:xfrm>
            <a:prstGeom prst="straightConnector1">
              <a:avLst/>
            </a:prstGeom>
            <a:noFill/>
            <a:ln w="31750">
              <a:solidFill>
                <a:srgbClr val="000000"/>
              </a:solidFill>
              <a:round/>
              <a:headEnd/>
              <a:tailEnd/>
            </a:ln>
          </p:spPr>
        </p:cxnSp>
        <p:cxnSp>
          <p:nvCxnSpPr>
            <p:cNvPr id="35846" name="AutoShape 6"/>
            <p:cNvCxnSpPr>
              <a:cxnSpLocks noChangeShapeType="1"/>
            </p:cNvCxnSpPr>
            <p:nvPr/>
          </p:nvCxnSpPr>
          <p:spPr bwMode="auto">
            <a:xfrm>
              <a:off x="9840" y="9441"/>
              <a:ext cx="0" cy="420"/>
            </a:xfrm>
            <a:prstGeom prst="straightConnector1">
              <a:avLst/>
            </a:prstGeom>
            <a:noFill/>
            <a:ln w="31750">
              <a:solidFill>
                <a:srgbClr val="000000"/>
              </a:solidFill>
              <a:round/>
              <a:headEnd/>
              <a:tailEnd/>
            </a:ln>
          </p:spPr>
        </p:cxnSp>
        <p:cxnSp>
          <p:nvCxnSpPr>
            <p:cNvPr id="35847" name="AutoShape 7"/>
            <p:cNvCxnSpPr>
              <a:cxnSpLocks noChangeShapeType="1"/>
            </p:cNvCxnSpPr>
            <p:nvPr/>
          </p:nvCxnSpPr>
          <p:spPr bwMode="auto">
            <a:xfrm flipH="1">
              <a:off x="9180" y="9441"/>
              <a:ext cx="660" cy="90"/>
            </a:xfrm>
            <a:prstGeom prst="straightConnector1">
              <a:avLst/>
            </a:prstGeom>
            <a:noFill/>
            <a:ln w="31750">
              <a:solidFill>
                <a:srgbClr val="000000"/>
              </a:solidFill>
              <a:round/>
              <a:headEnd/>
              <a:tailEnd/>
            </a:ln>
          </p:spPr>
        </p:cxnSp>
        <p:cxnSp>
          <p:nvCxnSpPr>
            <p:cNvPr id="35848" name="AutoShape 8"/>
            <p:cNvCxnSpPr>
              <a:cxnSpLocks noChangeShapeType="1"/>
            </p:cNvCxnSpPr>
            <p:nvPr/>
          </p:nvCxnSpPr>
          <p:spPr bwMode="auto">
            <a:xfrm flipH="1" flipV="1">
              <a:off x="8520" y="9441"/>
              <a:ext cx="660" cy="90"/>
            </a:xfrm>
            <a:prstGeom prst="straightConnector1">
              <a:avLst/>
            </a:prstGeom>
            <a:noFill/>
            <a:ln w="31750">
              <a:solidFill>
                <a:srgbClr val="000000"/>
              </a:solidFill>
              <a:round/>
              <a:headEnd/>
              <a:tailEnd/>
            </a:ln>
          </p:spPr>
        </p:cxnSp>
        <p:cxnSp>
          <p:nvCxnSpPr>
            <p:cNvPr id="35849" name="AutoShape 9"/>
            <p:cNvCxnSpPr>
              <a:cxnSpLocks noChangeShapeType="1"/>
            </p:cNvCxnSpPr>
            <p:nvPr/>
          </p:nvCxnSpPr>
          <p:spPr bwMode="auto">
            <a:xfrm flipH="1">
              <a:off x="4080" y="9860"/>
              <a:ext cx="1395" cy="0"/>
            </a:xfrm>
            <a:prstGeom prst="straightConnector1">
              <a:avLst/>
            </a:prstGeom>
            <a:noFill/>
            <a:ln w="31750">
              <a:solidFill>
                <a:srgbClr val="000000"/>
              </a:solidFill>
              <a:round/>
              <a:headEnd/>
              <a:tailEnd/>
            </a:ln>
          </p:spPr>
        </p:cxnSp>
        <p:cxnSp>
          <p:nvCxnSpPr>
            <p:cNvPr id="35850" name="AutoShape 10"/>
            <p:cNvCxnSpPr>
              <a:cxnSpLocks noChangeShapeType="1"/>
            </p:cNvCxnSpPr>
            <p:nvPr/>
          </p:nvCxnSpPr>
          <p:spPr bwMode="auto">
            <a:xfrm flipV="1">
              <a:off x="4080" y="9441"/>
              <a:ext cx="0" cy="420"/>
            </a:xfrm>
            <a:prstGeom prst="straightConnector1">
              <a:avLst/>
            </a:prstGeom>
            <a:noFill/>
            <a:ln w="31750">
              <a:solidFill>
                <a:srgbClr val="000000"/>
              </a:solidFill>
              <a:round/>
              <a:headEnd/>
              <a:tailEnd/>
            </a:ln>
          </p:spPr>
        </p:cxnSp>
        <p:cxnSp>
          <p:nvCxnSpPr>
            <p:cNvPr id="35851" name="AutoShape 11"/>
            <p:cNvCxnSpPr>
              <a:cxnSpLocks noChangeShapeType="1"/>
            </p:cNvCxnSpPr>
            <p:nvPr/>
          </p:nvCxnSpPr>
          <p:spPr bwMode="auto">
            <a:xfrm>
              <a:off x="4080" y="9441"/>
              <a:ext cx="675" cy="90"/>
            </a:xfrm>
            <a:prstGeom prst="straightConnector1">
              <a:avLst/>
            </a:prstGeom>
            <a:noFill/>
            <a:ln w="31750">
              <a:solidFill>
                <a:srgbClr val="000000"/>
              </a:solidFill>
              <a:round/>
              <a:headEnd/>
              <a:tailEnd/>
            </a:ln>
          </p:spPr>
        </p:cxnSp>
        <p:cxnSp>
          <p:nvCxnSpPr>
            <p:cNvPr id="35852" name="AutoShape 12"/>
            <p:cNvCxnSpPr>
              <a:cxnSpLocks noChangeShapeType="1"/>
            </p:cNvCxnSpPr>
            <p:nvPr/>
          </p:nvCxnSpPr>
          <p:spPr bwMode="auto">
            <a:xfrm flipV="1">
              <a:off x="4755" y="9441"/>
              <a:ext cx="720" cy="90"/>
            </a:xfrm>
            <a:prstGeom prst="straightConnector1">
              <a:avLst/>
            </a:prstGeom>
            <a:noFill/>
            <a:ln w="31750">
              <a:solidFill>
                <a:srgbClr val="000000"/>
              </a:solidFill>
              <a:round/>
              <a:headEnd/>
              <a:tailEnd/>
            </a:ln>
          </p:spPr>
        </p:cxnSp>
        <p:sp>
          <p:nvSpPr>
            <p:cNvPr id="35853" name="Rectangle 13" descr="Small confetti"/>
            <p:cNvSpPr>
              <a:spLocks noChangeArrowheads="1"/>
            </p:cNvSpPr>
            <p:nvPr/>
          </p:nvSpPr>
          <p:spPr bwMode="auto">
            <a:xfrm>
              <a:off x="5475" y="10373"/>
              <a:ext cx="3120" cy="375"/>
            </a:xfrm>
            <a:prstGeom prst="rect">
              <a:avLst/>
            </a:prstGeom>
            <a:pattFill prst="smConfetti">
              <a:fgClr>
                <a:srgbClr val="000000"/>
              </a:fgClr>
              <a:bgClr>
                <a:srgbClr val="FFFFFF"/>
              </a:bgClr>
            </a:pattFill>
            <a:ln w="317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cxnSp>
          <p:nvCxnSpPr>
            <p:cNvPr id="35854" name="AutoShape 14"/>
            <p:cNvCxnSpPr>
              <a:cxnSpLocks noChangeShapeType="1"/>
            </p:cNvCxnSpPr>
            <p:nvPr/>
          </p:nvCxnSpPr>
          <p:spPr bwMode="auto">
            <a:xfrm flipH="1">
              <a:off x="4080" y="10373"/>
              <a:ext cx="1395" cy="0"/>
            </a:xfrm>
            <a:prstGeom prst="straightConnector1">
              <a:avLst/>
            </a:prstGeom>
            <a:noFill/>
            <a:ln w="28575">
              <a:solidFill>
                <a:srgbClr val="000000"/>
              </a:solidFill>
              <a:round/>
              <a:headEnd/>
              <a:tailEnd/>
            </a:ln>
          </p:spPr>
        </p:cxnSp>
        <p:cxnSp>
          <p:nvCxnSpPr>
            <p:cNvPr id="35855" name="AutoShape 15"/>
            <p:cNvCxnSpPr>
              <a:cxnSpLocks noChangeShapeType="1"/>
            </p:cNvCxnSpPr>
            <p:nvPr/>
          </p:nvCxnSpPr>
          <p:spPr bwMode="auto">
            <a:xfrm>
              <a:off x="8595" y="10373"/>
              <a:ext cx="1245" cy="0"/>
            </a:xfrm>
            <a:prstGeom prst="straightConnector1">
              <a:avLst/>
            </a:prstGeom>
            <a:noFill/>
            <a:ln w="28575">
              <a:solidFill>
                <a:srgbClr val="000000"/>
              </a:solidFill>
              <a:round/>
              <a:headEnd/>
              <a:tailEnd/>
            </a:ln>
          </p:spPr>
        </p:cxnSp>
        <p:cxnSp>
          <p:nvCxnSpPr>
            <p:cNvPr id="35856" name="AutoShape 16"/>
            <p:cNvCxnSpPr>
              <a:cxnSpLocks noChangeShapeType="1"/>
            </p:cNvCxnSpPr>
            <p:nvPr/>
          </p:nvCxnSpPr>
          <p:spPr bwMode="auto">
            <a:xfrm flipV="1">
              <a:off x="5475" y="9066"/>
              <a:ext cx="0" cy="375"/>
            </a:xfrm>
            <a:prstGeom prst="straightConnector1">
              <a:avLst/>
            </a:prstGeom>
            <a:noFill/>
            <a:ln w="9525">
              <a:solidFill>
                <a:srgbClr val="000000"/>
              </a:solidFill>
              <a:round/>
              <a:headEnd/>
              <a:tailEnd/>
            </a:ln>
          </p:spPr>
        </p:cxnSp>
        <p:cxnSp>
          <p:nvCxnSpPr>
            <p:cNvPr id="35857" name="AutoShape 17"/>
            <p:cNvCxnSpPr>
              <a:cxnSpLocks noChangeShapeType="1"/>
            </p:cNvCxnSpPr>
            <p:nvPr/>
          </p:nvCxnSpPr>
          <p:spPr bwMode="auto">
            <a:xfrm flipV="1">
              <a:off x="8520" y="9066"/>
              <a:ext cx="0" cy="375"/>
            </a:xfrm>
            <a:prstGeom prst="straightConnector1">
              <a:avLst/>
            </a:prstGeom>
            <a:noFill/>
            <a:ln w="9525">
              <a:solidFill>
                <a:srgbClr val="000000"/>
              </a:solidFill>
              <a:round/>
              <a:headEnd/>
              <a:tailEnd/>
            </a:ln>
          </p:spPr>
        </p:cxnSp>
        <p:cxnSp>
          <p:nvCxnSpPr>
            <p:cNvPr id="35858" name="AutoShape 18"/>
            <p:cNvCxnSpPr>
              <a:cxnSpLocks noChangeShapeType="1"/>
            </p:cNvCxnSpPr>
            <p:nvPr/>
          </p:nvCxnSpPr>
          <p:spPr bwMode="auto">
            <a:xfrm>
              <a:off x="5475" y="9141"/>
              <a:ext cx="3045" cy="0"/>
            </a:xfrm>
            <a:prstGeom prst="straightConnector1">
              <a:avLst/>
            </a:prstGeom>
            <a:noFill/>
            <a:ln w="9525">
              <a:solidFill>
                <a:srgbClr val="000000"/>
              </a:solidFill>
              <a:round/>
              <a:headEnd type="triangle" w="med" len="med"/>
              <a:tailEnd type="triangle" w="med" len="med"/>
            </a:ln>
          </p:spPr>
        </p:cxnSp>
        <p:cxnSp>
          <p:nvCxnSpPr>
            <p:cNvPr id="35859" name="AutoShape 19"/>
            <p:cNvCxnSpPr>
              <a:cxnSpLocks noChangeShapeType="1"/>
            </p:cNvCxnSpPr>
            <p:nvPr/>
          </p:nvCxnSpPr>
          <p:spPr bwMode="auto">
            <a:xfrm flipV="1">
              <a:off x="9840" y="9066"/>
              <a:ext cx="0" cy="375"/>
            </a:xfrm>
            <a:prstGeom prst="straightConnector1">
              <a:avLst/>
            </a:prstGeom>
            <a:noFill/>
            <a:ln w="9525">
              <a:solidFill>
                <a:srgbClr val="000000"/>
              </a:solidFill>
              <a:round/>
              <a:headEnd/>
              <a:tailEnd/>
            </a:ln>
          </p:spPr>
        </p:cxnSp>
        <p:cxnSp>
          <p:nvCxnSpPr>
            <p:cNvPr id="35860" name="AutoShape 20"/>
            <p:cNvCxnSpPr>
              <a:cxnSpLocks noChangeShapeType="1"/>
            </p:cNvCxnSpPr>
            <p:nvPr/>
          </p:nvCxnSpPr>
          <p:spPr bwMode="auto">
            <a:xfrm flipH="1">
              <a:off x="8520" y="9066"/>
              <a:ext cx="1320" cy="0"/>
            </a:xfrm>
            <a:prstGeom prst="straightConnector1">
              <a:avLst/>
            </a:prstGeom>
            <a:noFill/>
            <a:ln w="9525">
              <a:solidFill>
                <a:srgbClr val="000000"/>
              </a:solidFill>
              <a:round/>
              <a:headEnd type="triangle" w="med" len="med"/>
              <a:tailEnd type="triangle" w="med" len="med"/>
            </a:ln>
          </p:spPr>
        </p:cxnSp>
        <p:sp>
          <p:nvSpPr>
            <p:cNvPr id="35861" name="Text Box 21"/>
            <p:cNvSpPr txBox="1">
              <a:spLocks noChangeArrowheads="1"/>
            </p:cNvSpPr>
            <p:nvPr/>
          </p:nvSpPr>
          <p:spPr bwMode="auto">
            <a:xfrm>
              <a:off x="5400" y="8602"/>
              <a:ext cx="3045" cy="46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                       3.0m</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5862" name="Text Box 22"/>
            <p:cNvSpPr txBox="1">
              <a:spLocks noChangeArrowheads="1"/>
            </p:cNvSpPr>
            <p:nvPr/>
          </p:nvSpPr>
          <p:spPr bwMode="auto">
            <a:xfrm>
              <a:off x="8520" y="8421"/>
              <a:ext cx="1245" cy="46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Arial" pitchFamily="34" charset="0"/>
                </a:rPr>
                <a:t>Min-0.6m</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35863" name="AutoShape 23"/>
            <p:cNvCxnSpPr>
              <a:cxnSpLocks noChangeShapeType="1"/>
            </p:cNvCxnSpPr>
            <p:nvPr/>
          </p:nvCxnSpPr>
          <p:spPr bwMode="auto">
            <a:xfrm flipH="1">
              <a:off x="3615" y="9860"/>
              <a:ext cx="465" cy="0"/>
            </a:xfrm>
            <a:prstGeom prst="straightConnector1">
              <a:avLst/>
            </a:prstGeom>
            <a:noFill/>
            <a:ln w="31750">
              <a:solidFill>
                <a:srgbClr val="000000"/>
              </a:solidFill>
              <a:round/>
              <a:headEnd/>
              <a:tailEnd/>
            </a:ln>
          </p:spPr>
        </p:cxnSp>
        <p:cxnSp>
          <p:nvCxnSpPr>
            <p:cNvPr id="35864" name="AutoShape 24"/>
            <p:cNvCxnSpPr>
              <a:cxnSpLocks noChangeShapeType="1"/>
            </p:cNvCxnSpPr>
            <p:nvPr/>
          </p:nvCxnSpPr>
          <p:spPr bwMode="auto">
            <a:xfrm>
              <a:off x="9840" y="9860"/>
              <a:ext cx="585" cy="0"/>
            </a:xfrm>
            <a:prstGeom prst="straightConnector1">
              <a:avLst/>
            </a:prstGeom>
            <a:noFill/>
            <a:ln w="31750">
              <a:solidFill>
                <a:srgbClr val="000000"/>
              </a:solidFill>
              <a:round/>
              <a:headEnd/>
              <a:tailEnd/>
            </a:ln>
          </p:spPr>
        </p:cxnSp>
        <p:sp>
          <p:nvSpPr>
            <p:cNvPr id="35865" name="Text Box 25"/>
            <p:cNvSpPr txBox="1">
              <a:spLocks noChangeArrowheads="1"/>
            </p:cNvSpPr>
            <p:nvPr/>
          </p:nvSpPr>
          <p:spPr bwMode="auto">
            <a:xfrm>
              <a:off x="4875" y="9861"/>
              <a:ext cx="4680" cy="42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                                  </a:t>
              </a:r>
              <a:r>
                <a:rPr kumimoji="0" lang="en-US" sz="1000" b="1" i="0" u="none" strike="noStrike" cap="none" normalizeH="0" baseline="0" smtClean="0">
                  <a:ln>
                    <a:noFill/>
                  </a:ln>
                  <a:solidFill>
                    <a:schemeClr val="tx1"/>
                  </a:solidFill>
                  <a:effectLst/>
                  <a:latin typeface="Calibri" pitchFamily="34" charset="0"/>
                  <a:cs typeface="Arial" pitchFamily="34" charset="0"/>
                </a:rPr>
                <a:t>OPTION-A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5866" name="Text Box 26"/>
            <p:cNvSpPr txBox="1">
              <a:spLocks noChangeArrowheads="1"/>
            </p:cNvSpPr>
            <p:nvPr/>
          </p:nvSpPr>
          <p:spPr bwMode="auto">
            <a:xfrm>
              <a:off x="4395" y="10853"/>
              <a:ext cx="5280" cy="3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                                           </a:t>
              </a:r>
              <a:r>
                <a:rPr kumimoji="0" lang="en-US" sz="1000" b="1" i="0" u="none" strike="noStrike" cap="none" normalizeH="0" baseline="0" smtClean="0">
                  <a:ln>
                    <a:noFill/>
                  </a:ln>
                  <a:solidFill>
                    <a:schemeClr val="tx1"/>
                  </a:solidFill>
                  <a:effectLst/>
                  <a:latin typeface="Calibri" pitchFamily="34" charset="0"/>
                  <a:cs typeface="Arial" pitchFamily="34" charset="0"/>
                </a:rPr>
                <a:t>OPTION-B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35867" name="AutoShape 27"/>
            <p:cNvCxnSpPr>
              <a:cxnSpLocks noChangeShapeType="1"/>
            </p:cNvCxnSpPr>
            <p:nvPr/>
          </p:nvCxnSpPr>
          <p:spPr bwMode="auto">
            <a:xfrm flipH="1">
              <a:off x="3720" y="9861"/>
              <a:ext cx="255" cy="264"/>
            </a:xfrm>
            <a:prstGeom prst="straightConnector1">
              <a:avLst/>
            </a:prstGeom>
            <a:noFill/>
            <a:ln w="31750">
              <a:solidFill>
                <a:srgbClr val="000000"/>
              </a:solidFill>
              <a:round/>
              <a:headEnd/>
              <a:tailEnd/>
            </a:ln>
          </p:spPr>
        </p:cxnSp>
        <p:cxnSp>
          <p:nvCxnSpPr>
            <p:cNvPr id="35868" name="AutoShape 28"/>
            <p:cNvCxnSpPr>
              <a:cxnSpLocks noChangeShapeType="1"/>
            </p:cNvCxnSpPr>
            <p:nvPr/>
          </p:nvCxnSpPr>
          <p:spPr bwMode="auto">
            <a:xfrm flipH="1">
              <a:off x="3885" y="9860"/>
              <a:ext cx="285" cy="265"/>
            </a:xfrm>
            <a:prstGeom prst="straightConnector1">
              <a:avLst/>
            </a:prstGeom>
            <a:noFill/>
            <a:ln w="31750">
              <a:solidFill>
                <a:srgbClr val="000000"/>
              </a:solidFill>
              <a:round/>
              <a:headEnd/>
              <a:tailEnd/>
            </a:ln>
          </p:spPr>
        </p:cxnSp>
        <p:cxnSp>
          <p:nvCxnSpPr>
            <p:cNvPr id="35869" name="AutoShape 29"/>
            <p:cNvCxnSpPr>
              <a:cxnSpLocks noChangeShapeType="1"/>
            </p:cNvCxnSpPr>
            <p:nvPr/>
          </p:nvCxnSpPr>
          <p:spPr bwMode="auto">
            <a:xfrm flipH="1">
              <a:off x="4170" y="10373"/>
              <a:ext cx="225" cy="375"/>
            </a:xfrm>
            <a:prstGeom prst="straightConnector1">
              <a:avLst/>
            </a:prstGeom>
            <a:noFill/>
            <a:ln w="31750">
              <a:solidFill>
                <a:srgbClr val="000000"/>
              </a:solidFill>
              <a:round/>
              <a:headEnd/>
              <a:tailEnd/>
            </a:ln>
          </p:spPr>
        </p:cxnSp>
        <p:cxnSp>
          <p:nvCxnSpPr>
            <p:cNvPr id="35870" name="AutoShape 30"/>
            <p:cNvCxnSpPr>
              <a:cxnSpLocks noChangeShapeType="1"/>
            </p:cNvCxnSpPr>
            <p:nvPr/>
          </p:nvCxnSpPr>
          <p:spPr bwMode="auto">
            <a:xfrm flipH="1">
              <a:off x="4395" y="10373"/>
              <a:ext cx="225" cy="375"/>
            </a:xfrm>
            <a:prstGeom prst="straightConnector1">
              <a:avLst/>
            </a:prstGeom>
            <a:noFill/>
            <a:ln w="31750">
              <a:solidFill>
                <a:srgbClr val="000000"/>
              </a:solidFill>
              <a:round/>
              <a:headEnd/>
              <a:tailEnd/>
            </a:ln>
          </p:spPr>
        </p:cxnSp>
      </p:grpSp>
      <p:sp>
        <p:nvSpPr>
          <p:cNvPr id="32" name="TextBox 31"/>
          <p:cNvSpPr txBox="1"/>
          <p:nvPr/>
        </p:nvSpPr>
        <p:spPr>
          <a:xfrm>
            <a:off x="1066800" y="4953000"/>
            <a:ext cx="7086600" cy="646331"/>
          </a:xfrm>
          <a:prstGeom prst="rect">
            <a:avLst/>
          </a:prstGeom>
          <a:noFill/>
        </p:spPr>
        <p:txBody>
          <a:bodyPr wrap="square" rtlCol="0">
            <a:spAutoFit/>
          </a:bodyPr>
          <a:lstStyle/>
          <a:p>
            <a:r>
              <a:rPr lang="en-US" dirty="0" smtClean="0"/>
              <a:t>Encouraging “</a:t>
            </a:r>
            <a:r>
              <a:rPr lang="en-US" b="1" dirty="0" smtClean="0">
                <a:solidFill>
                  <a:srgbClr val="FF0000"/>
                </a:solidFill>
              </a:rPr>
              <a:t>VIRTUAL MOBILITY</a:t>
            </a:r>
            <a:r>
              <a:rPr lang="en-US" dirty="0" smtClean="0"/>
              <a:t>” initiatives  for urban sector  will help to direct more funds for  RURAL SECTOR.</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762000"/>
          </a:xfrm>
        </p:spPr>
        <p:txBody>
          <a:bodyPr>
            <a:normAutofit/>
          </a:bodyPr>
          <a:lstStyle/>
          <a:p>
            <a:pPr algn="l"/>
            <a:r>
              <a:rPr lang="en-US" sz="2800" dirty="0" smtClean="0"/>
              <a:t>New Rural Road Improvement initiative..cont</a:t>
            </a:r>
            <a:endParaRPr lang="en-US" sz="2800" dirty="0"/>
          </a:p>
        </p:txBody>
      </p:sp>
      <p:sp>
        <p:nvSpPr>
          <p:cNvPr id="4" name="TextBox 3"/>
          <p:cNvSpPr txBox="1"/>
          <p:nvPr/>
        </p:nvSpPr>
        <p:spPr>
          <a:xfrm>
            <a:off x="457200" y="1295400"/>
            <a:ext cx="8077200" cy="646331"/>
          </a:xfrm>
          <a:prstGeom prst="rect">
            <a:avLst/>
          </a:prstGeom>
          <a:noFill/>
        </p:spPr>
        <p:txBody>
          <a:bodyPr wrap="square" rtlCol="0">
            <a:spAutoFit/>
          </a:bodyPr>
          <a:lstStyle/>
          <a:p>
            <a:r>
              <a:rPr lang="en-US" dirty="0" smtClean="0"/>
              <a:t>I am in the process of  formulating an integrated decision support system  for the provision of </a:t>
            </a:r>
            <a:r>
              <a:rPr lang="en-US" b="1" dirty="0" smtClean="0"/>
              <a:t>RURAL MOBILITY INTERVENTIONS</a:t>
            </a:r>
            <a:endParaRPr lang="en-US" b="1" dirty="0"/>
          </a:p>
        </p:txBody>
      </p:sp>
      <p:sp>
        <p:nvSpPr>
          <p:cNvPr id="5" name="TextBox 4"/>
          <p:cNvSpPr txBox="1"/>
          <p:nvPr/>
        </p:nvSpPr>
        <p:spPr>
          <a:xfrm>
            <a:off x="457200" y="2209800"/>
            <a:ext cx="8077200" cy="646331"/>
          </a:xfrm>
          <a:prstGeom prst="rect">
            <a:avLst/>
          </a:prstGeom>
          <a:noFill/>
        </p:spPr>
        <p:txBody>
          <a:bodyPr wrap="square" rtlCol="0">
            <a:spAutoFit/>
          </a:bodyPr>
          <a:lstStyle/>
          <a:p>
            <a:r>
              <a:rPr lang="en-US" dirty="0" smtClean="0"/>
              <a:t>I need your help particularly those of here from Asian Continent, to collect few bits  of information  of their current practices, and status of governance. </a:t>
            </a:r>
            <a:endParaRPr lang="en-US" dirty="0"/>
          </a:p>
        </p:txBody>
      </p:sp>
      <p:sp>
        <p:nvSpPr>
          <p:cNvPr id="6" name="TextBox 5"/>
          <p:cNvSpPr txBox="1"/>
          <p:nvPr/>
        </p:nvSpPr>
        <p:spPr>
          <a:xfrm>
            <a:off x="457200" y="3200400"/>
            <a:ext cx="8077200" cy="923330"/>
          </a:xfrm>
          <a:prstGeom prst="rect">
            <a:avLst/>
          </a:prstGeom>
          <a:noFill/>
        </p:spPr>
        <p:txBody>
          <a:bodyPr wrap="square" rtlCol="0">
            <a:spAutoFit/>
          </a:bodyPr>
          <a:lstStyle/>
          <a:p>
            <a:r>
              <a:rPr lang="en-US" dirty="0" smtClean="0"/>
              <a:t>I appreciate if you could fill out the simple questionnaire and pass it over to me  before we say good by to the 2</a:t>
            </a:r>
            <a:r>
              <a:rPr lang="en-US" baseline="30000" dirty="0" smtClean="0"/>
              <a:t>nd</a:t>
            </a:r>
            <a:r>
              <a:rPr lang="en-US" dirty="0" smtClean="0"/>
              <a:t> Rural Road convention, the questionnaire  is the last page of my paper.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2667000"/>
            <a:ext cx="7924800" cy="1323439"/>
          </a:xfrm>
          <a:prstGeom prst="rect">
            <a:avLst/>
          </a:prstGeom>
          <a:noFill/>
        </p:spPr>
        <p:txBody>
          <a:bodyPr wrap="square" rtlCol="0">
            <a:spAutoFit/>
          </a:bodyPr>
          <a:lstStyle/>
          <a:p>
            <a:pPr algn="ctr"/>
            <a:r>
              <a:rPr lang="en-US" sz="4000" b="1" dirty="0" smtClean="0"/>
              <a:t>THANK YOU FOR YOUR PARTICIPATION</a:t>
            </a:r>
            <a:endParaRPr lang="en-US" sz="40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571</TotalTime>
  <Words>1508</Words>
  <Application>Microsoft Office PowerPoint</Application>
  <PresentationFormat>On-screen Show (4:3)</PresentationFormat>
  <Paragraphs>202</Paragraphs>
  <Slides>18</Slides>
  <Notes>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A HIGHLY  AMBITIOUS RURAL ROAD IMPROVEMENT PROGRAM DELIVERED UNSUCCESSFULLY-A CASE STUDY OF SRI LANKA</vt:lpstr>
      <vt:lpstr>CONTENTS </vt:lpstr>
      <vt:lpstr>  Geo-Graphic Location </vt:lpstr>
      <vt:lpstr>Status of Rural Transport Provision- Socio-economic Status</vt:lpstr>
      <vt:lpstr>Status of Rural Transport Governance- Organizational Structure</vt:lpstr>
      <vt:lpstr>Status of Rural Transport Governance…..cont</vt:lpstr>
      <vt:lpstr>New Rural Road Improvement  Initiative…………….</vt:lpstr>
      <vt:lpstr>New Rural Road Improvement Initiative…………...</vt:lpstr>
      <vt:lpstr>New Rural Road Improvement  Initiative…………….</vt:lpstr>
      <vt:lpstr>New Rural Road Improvement Initiative………</vt:lpstr>
      <vt:lpstr>New Rural Road Improvement Initiative….cont</vt:lpstr>
      <vt:lpstr>New Rural Road Improvement Program..cont</vt:lpstr>
      <vt:lpstr>New Rural Road Improvement Program- Suggestions for  Improvement</vt:lpstr>
      <vt:lpstr>New Rural Road Improvement initiative..cont</vt:lpstr>
      <vt:lpstr>New Rural Road Improvement initiative-  Suggestions for  Improvements</vt:lpstr>
      <vt:lpstr>New Rural Road Improvement initiative..cont</vt:lpstr>
      <vt:lpstr>New Rural Road Improvement initiative..cont</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graniej</dc:creator>
  <cp:lastModifiedBy>npereira</cp:lastModifiedBy>
  <cp:revision>59</cp:revision>
  <dcterms:created xsi:type="dcterms:W3CDTF">2010-10-05T09:24:06Z</dcterms:created>
  <dcterms:modified xsi:type="dcterms:W3CDTF">2010-10-18T09:26:40Z</dcterms:modified>
</cp:coreProperties>
</file>